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embeddedFontLst>
    <p:embeddedFont>
      <p:font typeface="Helvetica Neue" panose="02000503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jgxa1ci7WQNkFvvw81w9Sz3i+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87BF98-C746-49DA-A893-069536F7C24C}">
  <a:tblStyle styleId="{C287BF98-C746-49DA-A893-069536F7C2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2"/>
    <p:restoredTop sz="58706"/>
  </p:normalViewPr>
  <p:slideViewPr>
    <p:cSldViewPr snapToGrid="0" snapToObjects="1">
      <p:cViewPr varScale="1">
        <p:scale>
          <a:sx n="31" d="100"/>
          <a:sy n="31" d="100"/>
        </p:scale>
        <p:origin x="1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breakdownstructure.c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heet.com/critical-path-metho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l.com/the-blueprint/gantt-char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pacename.slack.co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www.workbreakdownstructure.com</a:t>
            </a:r>
            <a:endParaRPr sz="120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-- the work breakdown structure: hierarchical map of all of the different tasks that contribute to the overall goal of the project: ordered into different levels, lists of steps (this example is for the construction of a house)  </a:t>
            </a:r>
            <a:endParaRPr sz="120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Great starting point--</a:t>
            </a:r>
            <a:endParaRPr sz="120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 graphical visualization of every task within a project</a:t>
            </a:r>
            <a:br>
              <a:rPr lang="en-US" sz="1200"/>
            </a:br>
            <a:endParaRPr sz="120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widespread use by organizations in all forms of projects (construction, aerospace, software development, research projects, product development, etc)</a:t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https://www.smartsheet.com/critical-path-method</a:t>
            </a: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But, how do those tasks interact? </a:t>
            </a: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Which tasks can be done concurrently, and which tasks have dependencies (</a:t>
            </a:r>
            <a:r>
              <a:rPr lang="en-US" sz="1200" dirty="0" err="1"/>
              <a:t>eg.</a:t>
            </a:r>
            <a:r>
              <a:rPr lang="en-US" sz="1200" dirty="0"/>
              <a:t> need the walls up before starting on the roof)</a:t>
            </a: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-the Critical Path Method: organizes small project units into a sequence of activities:</a:t>
            </a:r>
            <a:br>
              <a:rPr lang="en-US" sz="1200" dirty="0"/>
            </a:br>
            <a:r>
              <a:rPr lang="en-US" sz="1200" dirty="0"/>
              <a:t>-establish the activity sequence from a list of activities, arrange in a network diagram</a:t>
            </a: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 estimate activity completion time for each task/project</a:t>
            </a:r>
            <a:br>
              <a:rPr lang="en-US" sz="1200" dirty="0"/>
            </a:br>
            <a:r>
              <a:rPr lang="en-US" sz="1200" dirty="0"/>
              <a:t>	draw on experience of team members and other stakeholders</a:t>
            </a:r>
            <a:endParaRPr sz="1200" dirty="0"/>
          </a:p>
          <a:p>
            <a:pPr marL="0" lvl="0" indent="4572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find a realistic average between best/most likely and worst case estimates </a:t>
            </a: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- identify the critical path-- ID the path through the project units that takes the longest time (in red)</a:t>
            </a:r>
            <a:br>
              <a:rPr lang="en-US" sz="1200" dirty="0"/>
            </a:br>
            <a:r>
              <a:rPr lang="en-US" sz="1200" dirty="0"/>
              <a:t>	come up with a realistic estimate for the project</a:t>
            </a:r>
            <a:endParaRPr sz="12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identify any ‘choke points’ and determine important deadlines</a:t>
            </a:r>
            <a:endParaRPr sz="1200" dirty="0">
              <a:uFill>
                <a:noFill/>
              </a:uFill>
              <a:hlinkClick r:id="rId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https://www.fool.com/the-blueprint/gantt-chart/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-- This critical path method can be graphically depicted as a Gantt chart-- 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Gantt chart = Detailed timeline across the lifecycle of the project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Ordered task list along the left edge; </a:t>
            </a: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Date across top of chart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Task duration bars show when the task will be initiated and completed</a:t>
            </a:r>
            <a:br>
              <a:rPr lang="en-US" sz="1400" dirty="0"/>
            </a:br>
            <a:r>
              <a:rPr lang="en-US" sz="1400" dirty="0"/>
              <a:t>Multiple tasks can overlap with each other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-- additional details: task dependencies, task owners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-- “one of the most widely used project management tools” today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US" sz="1100" b="1" dirty="0">
                <a:solidFill>
                  <a:schemeClr val="dk1"/>
                </a:solidFill>
              </a:rPr>
            </a:b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FOR DISCUSSION (turn to a neighbor, random zoom break-out-rooms, or post in zoom chat):</a:t>
            </a:r>
            <a:endParaRPr lang="en-US" sz="1100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highlight>
                  <a:srgbClr val="FFFF00"/>
                </a:highlight>
              </a:rPr>
              <a:t>Q: </a:t>
            </a:r>
            <a:r>
              <a:rPr lang="en-US" sz="1400" i="1" dirty="0">
                <a:highlight>
                  <a:srgbClr val="FFFF00"/>
                </a:highlight>
              </a:rPr>
              <a:t>Have you created a Gantt Chart for a project before? If so, for what? </a:t>
            </a:r>
            <a:br>
              <a:rPr lang="en-US" sz="1400" i="1" dirty="0">
                <a:highlight>
                  <a:srgbClr val="FFFF00"/>
                </a:highlight>
              </a:rPr>
            </a:br>
            <a:r>
              <a:rPr lang="en-US" sz="1400" i="1" dirty="0">
                <a:highlight>
                  <a:srgbClr val="FFFF00"/>
                </a:highlight>
              </a:rPr>
              <a:t>If not, is this a tool you think might find useful, and why?</a:t>
            </a:r>
            <a:endParaRPr lang="en-US" sz="1400" dirty="0"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And with that, I wanted to end with one last team coordination tool, Slack:</a:t>
            </a: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Ask students to indicate their experience with slack via a show of hands:</a:t>
            </a:r>
            <a:br>
              <a:rPr lang="en-US" sz="1200" dirty="0"/>
            </a:br>
            <a:r>
              <a:rPr lang="en-US" sz="1200" dirty="0"/>
              <a:t>”Who has used Slack before?  Who has not? “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Brief Slack overview:</a:t>
            </a:r>
            <a:endParaRPr sz="1300" dirty="0"/>
          </a:p>
          <a:p>
            <a:pPr marL="271182" lvl="0" indent="-21403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-"/>
            </a:pPr>
            <a:r>
              <a:rPr lang="en-US" sz="1300" dirty="0">
                <a:latin typeface="Helvetica Neue"/>
                <a:ea typeface="Helvetica Neue"/>
                <a:cs typeface="Helvetica Neue"/>
                <a:sym typeface="Helvetica Neue"/>
              </a:rPr>
              <a:t>Communication workspace: for efficient and directed virtual communication</a:t>
            </a:r>
            <a:endParaRPr sz="1300" dirty="0"/>
          </a:p>
          <a:p>
            <a:pPr marL="271181" lvl="0" indent="-21403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-"/>
            </a:pPr>
            <a:r>
              <a:rPr lang="en-US" sz="1300" dirty="0"/>
              <a:t>specific audience groups (channels) </a:t>
            </a:r>
            <a:r>
              <a:rPr lang="en-US" sz="1300" dirty="0">
                <a:latin typeface="Helvetica Neue"/>
                <a:ea typeface="Helvetica Neue"/>
                <a:cs typeface="Helvetica Neue"/>
                <a:sym typeface="Helvetica Neue"/>
              </a:rPr>
              <a:t>communicate with relevant team members all in one place</a:t>
            </a:r>
            <a:endParaRPr sz="1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Sl</a:t>
            </a:r>
            <a:r>
              <a:rPr lang="en-US" sz="1300" dirty="0">
                <a:latin typeface="Helvetica Neue"/>
                <a:ea typeface="Helvetica Neue"/>
                <a:cs typeface="Helvetica Neue"/>
                <a:sym typeface="Helvetica Neue"/>
              </a:rPr>
              <a:t>ack workspaces (accessible by a </a:t>
            </a:r>
            <a:r>
              <a:rPr lang="en-US" sz="1300" dirty="0" err="1">
                <a:latin typeface="Helvetica Neue"/>
                <a:ea typeface="Helvetica Neue"/>
                <a:cs typeface="Helvetica Neue"/>
                <a:sym typeface="Helvetica Neue"/>
              </a:rPr>
              <a:t>url</a:t>
            </a:r>
            <a:r>
              <a:rPr lang="en-US" sz="1300" dirty="0">
                <a:latin typeface="Helvetica Neue"/>
                <a:ea typeface="Helvetica Neue"/>
                <a:cs typeface="Helvetica Neue"/>
                <a:sym typeface="Helvetica Neue"/>
              </a:rPr>
              <a:t>: &lt;</a:t>
            </a:r>
            <a:r>
              <a:rPr lang="en-US" sz="1300" u="sng" dirty="0">
                <a:solidFill>
                  <a:schemeClr val="hlink"/>
                </a:solidFill>
                <a:hlinkClick r:id="rId3"/>
              </a:rPr>
              <a:t>workspacename.slack.com</a:t>
            </a:r>
            <a:r>
              <a:rPr lang="en-US" sz="1300" dirty="0">
                <a:latin typeface="Helvetica Neue"/>
                <a:ea typeface="Helvetica Neue"/>
                <a:cs typeface="Helvetica Neue"/>
                <a:sym typeface="Helvetica Neue"/>
              </a:rPr>
              <a:t>&gt; or within the desktop/phone app [</a:t>
            </a:r>
            <a:r>
              <a:rPr lang="en-US" sz="1300" dirty="0"/>
              <a:t>recommended, especially if you belong to multiple workspaces</a:t>
            </a:r>
            <a:r>
              <a:rPr lang="en-US" sz="1300" dirty="0">
                <a:latin typeface="Helvetica Neue"/>
                <a:ea typeface="Helvetica Neue"/>
                <a:cs typeface="Helvetica Neue"/>
                <a:sym typeface="Helvetica Neue"/>
              </a:rPr>
              <a:t>!]</a:t>
            </a:r>
            <a:endParaRPr sz="1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111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image: of an example Slack desktop (This example is logged into 9 </a:t>
            </a:r>
            <a:r>
              <a:rPr lang="en-US" sz="1300" dirty="0" err="1"/>
              <a:t>Slackworkspaces</a:t>
            </a:r>
            <a:r>
              <a:rPr lang="en-US" sz="1300" dirty="0"/>
              <a:t> at the moment, 1 is highlighted here-- a project team working on a literature review project)</a:t>
            </a:r>
            <a:endParaRPr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182" lvl="0" indent="-20768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-"/>
            </a:pPr>
            <a:r>
              <a:rPr lang="en-US" sz="1200" dirty="0"/>
              <a:t>each workspace is divided into multiple 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channels (indicated with the # sym</a:t>
            </a:r>
            <a:r>
              <a:rPr lang="en-US" sz="1200" dirty="0"/>
              <a:t>bol)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1200" dirty="0"/>
          </a:p>
          <a:p>
            <a:pPr marL="271182" lvl="0" indent="-20768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-"/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allow for targeted topic/group communication: </a:t>
            </a:r>
            <a:b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&lt;Option for instructor to </a:t>
            </a:r>
            <a:r>
              <a:rPr lang="en-US" sz="1200" dirty="0"/>
              <a:t>share more about how this class’s Slack page will be set up &gt;&gt;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You can search all of the channels and join those that are relevant to you and your team </a:t>
            </a:r>
            <a:endParaRPr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0077cf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gc70077cfbd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181" lvl="0" indent="-20768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-"/>
            </a:pPr>
            <a:r>
              <a:rPr lang="en-US" sz="1200"/>
              <a:t>The slack workspace for this class has 5 channels currently: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#general: everyone is automatically added to when they join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then you can click on your team channel to join it (and you’ll see a line in the channel indicating you’ve joined)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-- note: you can click on the + next to channels &amp; select ‘browse channels’ to: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view all public channels in a workspace and to see a summary of the channels that you belong to</a:t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within a channel, you message using thread-based conversations</a:t>
            </a:r>
            <a:br>
              <a:rPr lang="en-US" sz="1200"/>
            </a:br>
            <a:r>
              <a:rPr lang="en-US" sz="1200"/>
              <a:t>-- the app displays new unread messages (you can stay caught up at your own pace)</a:t>
            </a:r>
            <a:br>
              <a:rPr lang="en-US" sz="1200"/>
            </a:br>
            <a:r>
              <a:rPr lang="en-US" sz="1200"/>
              <a:t>-- you can direct messages to the whole channel, or to individuals using the @ symbol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-- scroll backwards through time to see valuable documentation of all messaging, files and links shared throughout project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-- options available for apps &amp; integration: polling, scheduling, links to other productivity tools etc.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note about free version of slack: fully functional, only limited by space (10,000 message limit, up to 10 integrations)</a:t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181" marR="0" lvl="0" indent="-21403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-"/>
            </a:pP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direct-messaging: small group/individual messaging threads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1182" marR="0" lvl="0" indent="-21403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green dot next to a user shows they are available on slack (you can adjust when you are/aren’t available)</a:t>
            </a:r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181" lvl="0" indent="-22038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</a:pPr>
            <a:r>
              <a:rPr lang="en-US" sz="1400"/>
              <a:t>explore the settings!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Preferences: </a:t>
            </a:r>
            <a:endParaRPr sz="1700"/>
          </a:p>
          <a:p>
            <a:pPr marL="271182" lvl="0" indent="-23943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-"/>
            </a:pPr>
            <a:r>
              <a:rPr lang="en-US" sz="1700"/>
              <a:t>set yourself as active/away</a:t>
            </a:r>
            <a:br>
              <a:rPr lang="en-US" sz="1700"/>
            </a:br>
            <a:r>
              <a:rPr lang="en-US" sz="1700"/>
              <a:t>- elect </a:t>
            </a: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when to </a:t>
            </a:r>
            <a:r>
              <a:rPr lang="en-US" sz="1700"/>
              <a:t>receive</a:t>
            </a: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 notifications</a:t>
            </a:r>
            <a:endParaRPr sz="1700"/>
          </a:p>
          <a:p>
            <a:pPr marL="271182" lvl="0" indent="-23943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-"/>
            </a:pPr>
            <a:r>
              <a:rPr lang="en-US" sz="1700"/>
              <a:t>other customizations</a:t>
            </a:r>
            <a:endParaRPr sz="17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181" lvl="0" indent="-22038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</a:pPr>
            <a:r>
              <a:rPr lang="en-US" sz="1400" dirty="0"/>
              <a:t>project management is something we do every day as individuals: planning and navigating the demands of schoolwork and life (PM has many dimensions, come of which are summarized above)</a:t>
            </a:r>
            <a:endParaRPr sz="1400" dirty="0"/>
          </a:p>
          <a:p>
            <a:pPr marL="271181" lvl="0" indent="-22038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</a:pPr>
            <a:r>
              <a:rPr lang="en-US" sz="1400" dirty="0"/>
              <a:t>project management deserves special attention for team projects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dk1"/>
                </a:solidFill>
              </a:rPr>
              <a:t>Bringing other people into the mix to approach a complex project requires everyone to be on the same page from the beginning, and careful communication and coordination throughout.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32cc675e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c32cc675e0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181" lvl="0" indent="-239431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-"/>
            </a:pPr>
            <a:r>
              <a:rPr lang="en-US" sz="1700"/>
              <a:t>helpful resources if you are new to Slack (I will share these slides on your classes Canvas page)</a:t>
            </a:r>
            <a:endParaRPr sz="17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0068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68"/>
              <a:buFont typeface="Arial"/>
              <a:buChar char="●"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modern project management: comes to use from engineering fields in the 1950’s</a:t>
            </a:r>
            <a:endParaRPr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00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8"/>
              <a:buFont typeface="Arial"/>
              <a:buChar char="●"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today: used in almost every discipline</a:t>
            </a:r>
            <a:endParaRPr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00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8"/>
              <a:buChar char="●"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project has 4 key aspects: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Plan-- deciding what to do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Process-- deciding how to do it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People-- determining who will do what and l communication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Product-- deliverables of the project </a:t>
            </a:r>
            <a:endParaRPr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00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8"/>
              <a:buFont typeface="Arial"/>
              <a:buChar char="●"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in the chat some of the projects you’ve helped manage!</a:t>
            </a:r>
            <a:endParaRPr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example::  Let’s say you were going on an impromptu camping trip this weekend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go camping, have fun, and come back safe and in one piece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individual, the steps you’d take towards accomplishing this goal is intuitive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divide it into a set of tasks, and would order those tasks in a way that would make most sense for you based on your instincts prior experiences (or perhaps you might consult with an outside expert)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if we were to say-- we are going to go on a class camping trip this weekend: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more people involved: 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more tasks can get done (divide and conquer), more shared experience and </a:t>
            </a:r>
            <a:r>
              <a:rPr lang="en-US" sz="968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knoweldge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designing and executing the plan becomes more complex 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(tasks can be accomplished at the same time by different people)		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more people to manage, more safety considerations</a:t>
            </a:r>
            <a:endParaRPr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it take? 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shared vision of the project goals, understanding the constraints 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team member coordination, regular communication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breaking project into manageable tasks that individuals can accomplish</a:t>
            </a:r>
            <a:b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synchronization (deciding what to do when in an efficient manner)</a:t>
            </a: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lang="en-US"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968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FOR DISCUSSION (turn to a neighbor, random zoom break-out-rooms, or post in zoom chat):</a:t>
            </a: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96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”What are some examples of projects you have helped manage?”</a:t>
            </a:r>
            <a:endParaRPr sz="96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Today and next week, we’ll be working to addressing four of the biggest challenges inherent to project management: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First-- achieving project goals within a set of constraints:  ( let’s take some time to identify some of this Capstone project’s constraints, and some strategies for working within those constraints)</a:t>
            </a:r>
            <a:br>
              <a:rPr lang="en-US" sz="1200"/>
            </a:b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Let’s discuss potential project constraints: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some examples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TIME: time in semester, time in a day, time/availability of POCs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PERSONEL: small groups-- setting achievable goals, working efficiently, not getting bogged down in details,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RESOURCES: access to historical records, technical details/language may be challenging to understand (domain knowledge)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US" sz="1200" b="1" dirty="0">
                <a:solidFill>
                  <a:schemeClr val="dk1"/>
                </a:solidFill>
              </a:rPr>
            </a:b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FOR DISCUSSION (turn to a neighbor, random zoom break-out-rooms, or post in zoom chat):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”Can you recommend any strategies for achieving goals within some of these constraints?”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32cc675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c32cc675e0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Next challenge of PM:</a:t>
            </a:r>
            <a:br>
              <a:rPr lang="en-US" sz="1200"/>
            </a:br>
            <a:r>
              <a:rPr lang="en-US" sz="1200"/>
              <a:t>-- making sure that our teams have a shared vision of the project at a ‘big picture’ level (one way to do this is by project mapping)</a:t>
            </a:r>
            <a:endParaRPr sz="1200"/>
          </a:p>
          <a:p>
            <a:pPr marL="457200" lvl="0" indent="-3048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take a moment to look at the project mapping activity you’ll be doing shortly</a:t>
            </a:r>
            <a:br>
              <a:rPr lang="en-US" sz="1200"/>
            </a:b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Components of the project map:</a:t>
            </a:r>
            <a:endParaRPr sz="11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Why? Big picture and motivation for project</a:t>
            </a:r>
            <a:endParaRPr sz="11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What? overview of the assessment you will be conducting, summary of constraints and risk-management plan</a:t>
            </a:r>
            <a:endParaRPr sz="11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For whom? Assessment audience and communication strategy</a:t>
            </a:r>
            <a:endParaRPr sz="11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How? → next step for the project: team coordination</a:t>
            </a:r>
            <a:br>
              <a:rPr lang="en-US" sz="1100"/>
            </a:br>
            <a:r>
              <a:rPr lang="en-US" sz="1100"/>
              <a:t>-- deciding logistics about meeting and communication goals</a:t>
            </a:r>
            <a:br>
              <a:rPr lang="en-US" sz="1100"/>
            </a:br>
            <a:r>
              <a:rPr lang="en-US" sz="1100"/>
              <a:t>-- considering what resources/contacts you will need to draw on for your assessment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(you’ll take 20 min in breakout rooms to work on the project map-- replace the prompts with your responses)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-- if you need to copy the slide for more room for your ideas/notes feel free to do so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goal of project mapping: everyone on the team to have a shared vision of the project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/>
            </a:b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32cc675e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c32cc675e0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Returning to the four challenges of project management: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What remains? 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-- setting achievable goals (given the constraints): (this will be an iterative process with repeated opportunities feedback)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--  Team member Coordination: once achievable goals are set-- deciding what tasks exist, who does what, and in what order </a:t>
            </a: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address these last two points, we’ll take inspiration from the well-established field of Project Management for methods, tools and overall best practices;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In the next few slides I’m going to summarize a few e</a:t>
            </a:r>
            <a:r>
              <a:rPr lang="en-US" sz="1400">
                <a:latin typeface="Helvetica Neue"/>
                <a:ea typeface="Helvetica Neue"/>
                <a:cs typeface="Helvetica Neue"/>
                <a:sym typeface="Helvetica Neue"/>
              </a:rPr>
              <a:t>xamples of PM methods, to give a broad overview of the options available and that are used </a:t>
            </a:r>
            <a:r>
              <a:rPr lang="en-US" sz="1400"/>
              <a:t>broadly in many different</a:t>
            </a:r>
            <a:r>
              <a:rPr lang="en-US" sz="1400">
                <a:latin typeface="Helvetica Neue"/>
                <a:ea typeface="Helvetica Neue"/>
                <a:cs typeface="Helvetica Neue"/>
                <a:sym typeface="Helvetica Neue"/>
              </a:rPr>
              <a:t> professional contexts</a:t>
            </a:r>
            <a:r>
              <a:rPr lang="en-US" sz="1400"/>
              <a:t>.</a:t>
            </a:r>
            <a:endParaRPr sz="14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Each one takes slightly different approach, but they share similar goals: </a:t>
            </a:r>
            <a:endParaRPr sz="14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Helvetica Neue"/>
                <a:ea typeface="Helvetica Neue"/>
                <a:cs typeface="Helvetica Neue"/>
                <a:sym typeface="Helvetica Neue"/>
              </a:rPr>
              <a:t>— </a:t>
            </a:r>
            <a:r>
              <a:rPr lang="en-US" sz="1400"/>
              <a:t>(list goals)</a:t>
            </a:r>
            <a:endParaRPr sz="140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>
                <a:solidFill>
                  <a:srgbClr val="1E98FD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2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rial"/>
              <a:buNone/>
              <a:defRPr sz="8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rial"/>
              <a:buNone/>
              <a:defRPr sz="8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rial"/>
              <a:buNone/>
              <a:defRPr sz="8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rial"/>
              <a:buNone/>
              <a:defRPr sz="8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rial"/>
              <a:buNone/>
              <a:defRPr sz="8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22400"/>
              <a:buFont typeface="Arial"/>
              <a:buNone/>
              <a:defRPr sz="22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22400"/>
              <a:buFont typeface="Arial"/>
              <a:buNone/>
              <a:defRPr sz="22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22400"/>
              <a:buFont typeface="Arial"/>
              <a:buNone/>
              <a:defRPr sz="22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22400"/>
              <a:buFont typeface="Arial"/>
              <a:buNone/>
              <a:defRPr sz="22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22400"/>
              <a:buFont typeface="Arial"/>
              <a:buNone/>
              <a:defRPr sz="2240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8400"/>
              <a:buFont typeface="Arial"/>
              <a:buNone/>
              <a:defRPr sz="8400">
                <a:solidFill>
                  <a:srgbClr val="FF00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8400"/>
              <a:buFont typeface="Arial"/>
              <a:buNone/>
              <a:defRPr sz="8400">
                <a:solidFill>
                  <a:srgbClr val="FF00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8400"/>
              <a:buFont typeface="Arial"/>
              <a:buNone/>
              <a:defRPr sz="8400">
                <a:solidFill>
                  <a:srgbClr val="FF00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8400"/>
              <a:buFont typeface="Arial"/>
              <a:buNone/>
              <a:defRPr sz="8400">
                <a:solidFill>
                  <a:srgbClr val="FF00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8400"/>
              <a:buFont typeface="Arial"/>
              <a:buNone/>
              <a:defRPr sz="8400">
                <a:solidFill>
                  <a:srgbClr val="FF00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>
            <a:spLocks noGrp="1"/>
          </p:cNvSpPr>
          <p:nvPr>
            <p:ph type="pic" idx="3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8"/>
          <p:cNvSpPr>
            <a:spLocks noGrp="1"/>
          </p:cNvSpPr>
          <p:nvPr>
            <p:ph type="pic" idx="4"/>
          </p:nvPr>
        </p:nvSpPr>
        <p:spPr>
          <a:xfrm>
            <a:off x="-4203700" y="0"/>
            <a:ext cx="20573999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1" cy="162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>
            <a:spLocks noGrp="1"/>
          </p:cNvSpPr>
          <p:nvPr>
            <p:ph type="pic" idx="2"/>
          </p:nvPr>
        </p:nvSpPr>
        <p:spPr>
          <a:xfrm>
            <a:off x="10185400" y="0"/>
            <a:ext cx="18161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  <a:defRPr>
                <a:solidFill>
                  <a:srgbClr val="5E03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3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1" cy="162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Arial"/>
              <a:buNone/>
              <a:defRPr sz="116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3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>
            <a:spLocks noGrp="1"/>
          </p:cNvSpPr>
          <p:nvPr>
            <p:ph type="pic" idx="2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8400"/>
              <a:buFont typeface="Arial"/>
              <a:buNone/>
              <a:defRPr>
                <a:solidFill>
                  <a:srgbClr val="FF00D8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D8"/>
              </a:buClr>
              <a:buSzPts val="11600"/>
              <a:buFont typeface="Arial"/>
              <a:buNone/>
              <a:defRPr sz="11600">
                <a:solidFill>
                  <a:srgbClr val="FF00D8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5pPr>
            <a:lvl6pPr marL="2743200" lvl="5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34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lack.com/help/articles/217626558-Keep-up-with-whats-important" TargetMode="External"/><Relationship Id="rId3" Type="http://schemas.openxmlformats.org/officeDocument/2006/relationships/hyperlink" Target="https://slack.com/resources/using-slack/your-quick-start-guide-to-slack" TargetMode="External"/><Relationship Id="rId7" Type="http://schemas.openxmlformats.org/officeDocument/2006/relationships/hyperlink" Target="https://slack.com/resources/slack-101/navigating-slac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ack.com/help/categories/200111606" TargetMode="External"/><Relationship Id="rId5" Type="http://schemas.openxmlformats.org/officeDocument/2006/relationships/hyperlink" Target="https://slack.com/help/categories/360000047906" TargetMode="External"/><Relationship Id="rId10" Type="http://schemas.openxmlformats.org/officeDocument/2006/relationships/hyperlink" Target="https://slack.com/help/articles/360025054173-Set-up-Slack-for-work-hours-" TargetMode="External"/><Relationship Id="rId4" Type="http://schemas.openxmlformats.org/officeDocument/2006/relationships/hyperlink" Target="https://slack.com/resources/slack-101/set-up-slack" TargetMode="External"/><Relationship Id="rId9" Type="http://schemas.openxmlformats.org/officeDocument/2006/relationships/hyperlink" Target="https://slack.com/help/articles/218551977-Reduce-noise-in-Slac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 idx="4294967295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</a:pPr>
            <a:r>
              <a:rPr lang="en-US" sz="11600" b="0" i="0" u="none" strike="noStrike" cap="none" dirty="0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rPr>
              <a:t>What is Project Management?</a:t>
            </a:r>
            <a:endParaRPr dirty="0"/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4294967295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Work-Breakdown Structure (WBS)</a:t>
            </a:r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1866185" y="2649287"/>
            <a:ext cx="21844000" cy="969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Breaks down big projects into smaller manageable units— includes a graphic representation of every task in the project.</a:t>
            </a:r>
            <a:endParaRPr/>
          </a:p>
        </p:txBody>
      </p:sp>
      <p:pic>
        <p:nvPicPr>
          <p:cNvPr id="140" name="Google Shape;140;p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8895" y="5329436"/>
            <a:ext cx="15926210" cy="7963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242" y="10334211"/>
            <a:ext cx="6961620" cy="253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Critical Path Method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1199991" y="2471015"/>
            <a:ext cx="219840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/>
              <a:t>Algorithm for scheduling a set of project tasks-- c</a:t>
            </a: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onstructs a project model that includes every task, duration of task, task dependencies and endpoints</a:t>
            </a:r>
            <a:endParaRPr/>
          </a:p>
        </p:txBody>
      </p:sp>
      <p:pic>
        <p:nvPicPr>
          <p:cNvPr id="148" name="Google Shape;148;p1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242" y="5295503"/>
            <a:ext cx="6961620" cy="312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840661" y="4471455"/>
            <a:ext cx="5261002" cy="70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Specify each activity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751293" y="8814506"/>
            <a:ext cx="6847028" cy="131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Establish  activity sequence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Draw the network diagram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1790000" y="4292600"/>
            <a:ext cx="9789721" cy="39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Estimate activity completion time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rely on past experience and knowledge of experienced team members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3-point estimation method: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= best case estimate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= most likely estimate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= worst case estimate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= ( a + m + b ) / 3 </a:t>
            </a:r>
            <a:endParaRPr/>
          </a:p>
        </p:txBody>
      </p:sp>
      <p:pic>
        <p:nvPicPr>
          <p:cNvPr id="152" name="Google Shape;152;p10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98966" y="10543136"/>
            <a:ext cx="7195144" cy="2622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/>
        </p:nvSpPr>
        <p:spPr>
          <a:xfrm>
            <a:off x="11597807" y="8927695"/>
            <a:ext cx="10174108" cy="192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Identify the Critical Path</a:t>
            </a:r>
            <a:b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longest sequence of activities on the path (by time estimate)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Gantt Chart</a:t>
            </a: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1"/>
          </p:nvPr>
        </p:nvSpPr>
        <p:spPr>
          <a:xfrm>
            <a:off x="1270000" y="300699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timeline across the lifecycle of the project from start date to end date (includes a detailed task breakdown with individual timelines for each task)</a:t>
            </a:r>
            <a:endParaRPr/>
          </a:p>
        </p:txBody>
      </p:sp>
      <p:pic>
        <p:nvPicPr>
          <p:cNvPr id="160" name="Google Shape;160;p1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450" y="4899988"/>
            <a:ext cx="13482000" cy="66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/>
          <p:nvPr/>
        </p:nvSpPr>
        <p:spPr>
          <a:xfrm>
            <a:off x="1270000" y="6094940"/>
            <a:ext cx="12739500" cy="5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15493" marR="0" lvl="0" indent="-5154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Arial"/>
              <a:buChar char="•"/>
            </a:pPr>
            <a:r>
              <a:rPr lang="en-US" sz="4428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tasks begin and end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5493" marR="0" lvl="0" indent="-51549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Arial"/>
              <a:buChar char="•"/>
            </a:pPr>
            <a:r>
              <a:rPr lang="en-US" sz="4428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the tasks are assigned to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5493" marR="0" lvl="0" indent="-51549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Arial"/>
              <a:buChar char="•"/>
            </a:pPr>
            <a:r>
              <a:rPr lang="en-US" sz="4428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task dependencies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5493" marR="0" lvl="0" indent="-51549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Arial"/>
              <a:buChar char="•"/>
            </a:pPr>
            <a:r>
              <a:rPr lang="en-US" sz="4428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long a task will take to complete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5493" marR="0" lvl="0" indent="-51549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Arial"/>
              <a:buChar char="•"/>
            </a:pPr>
            <a:r>
              <a:rPr lang="en-US" sz="4428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tasks overlap with others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5493" marR="0" lvl="0" indent="-51549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Arial"/>
              <a:buChar char="•"/>
            </a:pPr>
            <a:r>
              <a:rPr lang="en-US" sz="4428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 critical path for a project</a:t>
            </a:r>
            <a:endParaRPr dirty="0"/>
          </a:p>
        </p:txBody>
      </p:sp>
      <p:sp>
        <p:nvSpPr>
          <p:cNvPr id="6" name="Google Shape;89;p2">
            <a:extLst>
              <a:ext uri="{FF2B5EF4-FFF2-40B4-BE49-F238E27FC236}">
                <a16:creationId xmlns:a16="http://schemas.microsoft.com/office/drawing/2014/main" id="{4EB5489C-B29D-C245-90B3-4A81E1EA84B1}"/>
              </a:ext>
            </a:extLst>
          </p:cNvPr>
          <p:cNvSpPr txBox="1">
            <a:spLocks/>
          </p:cNvSpPr>
          <p:nvPr/>
        </p:nvSpPr>
        <p:spPr>
          <a:xfrm>
            <a:off x="623455" y="11483673"/>
            <a:ext cx="23760545" cy="223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2100"/>
              </a:spcBef>
              <a:buSzPts val="4368"/>
              <a:buFont typeface="Arial"/>
              <a:buNone/>
            </a:pPr>
            <a:r>
              <a:rPr lang="en-US" sz="4368" dirty="0">
                <a:highlight>
                  <a:srgbClr val="FFFF00"/>
                </a:highlight>
              </a:rPr>
              <a:t>Q: </a:t>
            </a:r>
            <a:r>
              <a:rPr lang="en-US" sz="5005" i="1" dirty="0">
                <a:highlight>
                  <a:srgbClr val="FFFF00"/>
                </a:highlight>
              </a:rPr>
              <a:t>Have you created a Gantt Chart for a project before? If so, for what? </a:t>
            </a:r>
            <a:br>
              <a:rPr lang="en-US" sz="5005" i="1" dirty="0">
                <a:highlight>
                  <a:srgbClr val="FFFF00"/>
                </a:highlight>
              </a:rPr>
            </a:br>
            <a:r>
              <a:rPr lang="en-US" sz="5005" i="1" dirty="0">
                <a:highlight>
                  <a:srgbClr val="FFFF00"/>
                </a:highlight>
              </a:rPr>
              <a:t>If not, is this a tool you might find useful, and why?</a:t>
            </a: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pic>
        <p:nvPicPr>
          <p:cNvPr id="168" name="Google Shape;168;p16" descr="Screen Shot 2021-03-08 at 11.31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112" y="4047600"/>
            <a:ext cx="18603777" cy="94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/>
          <p:nvPr/>
        </p:nvSpPr>
        <p:spPr>
          <a:xfrm>
            <a:off x="3724088" y="5382558"/>
            <a:ext cx="17610465" cy="7879751"/>
          </a:xfrm>
          <a:prstGeom prst="rect">
            <a:avLst/>
          </a:prstGeom>
          <a:noFill/>
          <a:ln w="76200" cap="flat" cmpd="sng">
            <a:solidFill>
              <a:srgbClr val="16E7C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356249" y="7667875"/>
            <a:ext cx="2353500" cy="471900"/>
          </a:xfrm>
          <a:prstGeom prst="rect">
            <a:avLst/>
          </a:prstGeom>
          <a:solidFill>
            <a:srgbClr val="16E7CC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WORKSPACE</a:t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3008508" y="7570677"/>
            <a:ext cx="694613" cy="667098"/>
          </a:xfrm>
          <a:prstGeom prst="rect">
            <a:avLst/>
          </a:prstGeom>
          <a:noFill/>
          <a:ln w="76200" cap="flat" cmpd="sng">
            <a:solidFill>
              <a:srgbClr val="16E7C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pic>
        <p:nvPicPr>
          <p:cNvPr id="178" name="Google Shape;178;p18" descr="Screen Shot 2021-03-08 at 11.31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112" y="4047599"/>
            <a:ext cx="18603777" cy="94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3724100" y="7277098"/>
            <a:ext cx="3602400" cy="2532000"/>
          </a:xfrm>
          <a:prstGeom prst="rect">
            <a:avLst/>
          </a:prstGeom>
          <a:noFill/>
          <a:ln w="76200" cap="flat" cmpd="sng">
            <a:solidFill>
              <a:srgbClr val="FAE03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356251" y="7077800"/>
            <a:ext cx="1932300" cy="471900"/>
          </a:xfrm>
          <a:prstGeom prst="rect">
            <a:avLst/>
          </a:prstGeom>
          <a:solidFill>
            <a:srgbClr val="FAE03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70077cfbd_0_1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39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186" name="Google Shape;186;gc70077cfbd_0_1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3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pic>
        <p:nvPicPr>
          <p:cNvPr id="187" name="Google Shape;187;gc70077cfb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25" y="4745875"/>
            <a:ext cx="24014151" cy="6055075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8" name="Google Shape;188;gc70077cfb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2300" y="11489750"/>
            <a:ext cx="9639300" cy="1600200"/>
          </a:xfrm>
          <a:prstGeom prst="rect">
            <a:avLst/>
          </a:prstGeom>
          <a:noFill/>
          <a:ln w="152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89" name="Google Shape;189;gc70077cfbd_0_1"/>
          <p:cNvCxnSpPr/>
          <p:nvPr/>
        </p:nvCxnSpPr>
        <p:spPr>
          <a:xfrm flipH="1">
            <a:off x="4904125" y="6206675"/>
            <a:ext cx="5900100" cy="9579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pic>
        <p:nvPicPr>
          <p:cNvPr id="196" name="Google Shape;196;p17" descr="Screen Shot 2021-03-08 at 11.31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112" y="4047599"/>
            <a:ext cx="18603777" cy="94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7"/>
          <p:cNvSpPr/>
          <p:nvPr/>
        </p:nvSpPr>
        <p:spPr>
          <a:xfrm>
            <a:off x="3724088" y="5382558"/>
            <a:ext cx="17610465" cy="7879750"/>
          </a:xfrm>
          <a:prstGeom prst="rect">
            <a:avLst/>
          </a:prstGeom>
          <a:noFill/>
          <a:ln w="76200" cap="flat" cmpd="sng">
            <a:solidFill>
              <a:srgbClr val="16E7C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74249" y="7667875"/>
            <a:ext cx="2635500" cy="471900"/>
          </a:xfrm>
          <a:prstGeom prst="rect">
            <a:avLst/>
          </a:prstGeom>
          <a:solidFill>
            <a:srgbClr val="16E7CC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WORKSPACE</a:t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3008508" y="7570677"/>
            <a:ext cx="694613" cy="667098"/>
          </a:xfrm>
          <a:prstGeom prst="rect">
            <a:avLst/>
          </a:prstGeom>
          <a:noFill/>
          <a:ln w="76200" cap="flat" cmpd="sng">
            <a:solidFill>
              <a:srgbClr val="16E7C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17"/>
          <p:cNvGrpSpPr/>
          <p:nvPr/>
        </p:nvGrpSpPr>
        <p:grpSpPr>
          <a:xfrm>
            <a:off x="74262" y="8734119"/>
            <a:ext cx="21135802" cy="3596333"/>
            <a:chOff x="0" y="0"/>
            <a:chExt cx="21135802" cy="3596330"/>
          </a:xfrm>
        </p:grpSpPr>
        <p:sp>
          <p:nvSpPr>
            <p:cNvPr id="201" name="Google Shape;201;p17"/>
            <p:cNvSpPr/>
            <p:nvPr/>
          </p:nvSpPr>
          <p:spPr>
            <a:xfrm>
              <a:off x="7400774" y="0"/>
              <a:ext cx="13735027" cy="1473200"/>
            </a:xfrm>
            <a:prstGeom prst="rect">
              <a:avLst/>
            </a:prstGeom>
            <a:noFill/>
            <a:ln w="76200" cap="flat" cmpd="sng">
              <a:solidFill>
                <a:srgbClr val="5FD833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0" y="538430"/>
              <a:ext cx="2773200" cy="3057900"/>
            </a:xfrm>
            <a:prstGeom prst="rect">
              <a:avLst/>
            </a:prstGeom>
            <a:solidFill>
              <a:srgbClr val="5FD83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b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 conversations viewable to entire channel </a:t>
              </a:r>
              <a:endParaRPr sz="240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@channel to alert everyone or @individuals 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pic>
        <p:nvPicPr>
          <p:cNvPr id="209" name="Google Shape;209;p19" descr="Screen Shot 2021-03-08 at 11.31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112" y="4047599"/>
            <a:ext cx="18603777" cy="94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/>
          <p:nvPr/>
        </p:nvSpPr>
        <p:spPr>
          <a:xfrm>
            <a:off x="3775858" y="9893033"/>
            <a:ext cx="3602333" cy="3695449"/>
          </a:xfrm>
          <a:prstGeom prst="rect">
            <a:avLst/>
          </a:prstGeom>
          <a:noFill/>
          <a:ln w="76200" cap="flat" cmpd="sng">
            <a:solidFill>
              <a:srgbClr val="EE5EA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590544" y="11436782"/>
            <a:ext cx="1966930" cy="885953"/>
          </a:xfrm>
          <a:prstGeom prst="rect">
            <a:avLst/>
          </a:prstGeom>
          <a:solidFill>
            <a:srgbClr val="EE5EA7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MESSAGING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1367104" y="5742005"/>
            <a:ext cx="2617525" cy="885953"/>
          </a:xfrm>
          <a:prstGeom prst="rect">
            <a:avLst/>
          </a:prstGeom>
          <a:solidFill>
            <a:srgbClr val="EFEB27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NOTIFICATION SETTINGS</a:t>
            </a:r>
            <a:endParaRPr/>
          </a:p>
        </p:txBody>
      </p:sp>
      <p:pic>
        <p:nvPicPr>
          <p:cNvPr id="219" name="Google Shape;219;p20" descr="Screen Shot 2021-03-08 at 11.42.22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935" y="3760592"/>
            <a:ext cx="17208501" cy="88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/>
          <p:nvPr/>
        </p:nvSpPr>
        <p:spPr>
          <a:xfrm>
            <a:off x="18168805" y="3795619"/>
            <a:ext cx="4003107" cy="5315183"/>
          </a:xfrm>
          <a:prstGeom prst="rect">
            <a:avLst/>
          </a:prstGeom>
          <a:noFill/>
          <a:ln w="76200" cap="flat" cmpd="sng">
            <a:solidFill>
              <a:srgbClr val="EFEB2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21404095" y="3792707"/>
            <a:ext cx="855746" cy="629955"/>
          </a:xfrm>
          <a:prstGeom prst="rect">
            <a:avLst/>
          </a:prstGeom>
          <a:noFill/>
          <a:ln w="76200" cap="flat" cmpd="sng">
            <a:solidFill>
              <a:srgbClr val="EFEB2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Slack</a:t>
            </a:r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body" idx="1"/>
          </p:nvPr>
        </p:nvSpPr>
        <p:spPr>
          <a:xfrm>
            <a:off x="1270000" y="2282209"/>
            <a:ext cx="21844000" cy="22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b="0"/>
              <a:t>Team communication tool to replace email (browser or desktop application*)</a:t>
            </a:r>
            <a:br>
              <a:rPr lang="en-US" b="0"/>
            </a:br>
            <a:r>
              <a:rPr lang="en-US" sz="3564" b="0"/>
              <a:t>* recommended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367104" y="5938855"/>
            <a:ext cx="2617525" cy="492253"/>
          </a:xfrm>
          <a:prstGeom prst="rect">
            <a:avLst/>
          </a:prstGeom>
          <a:solidFill>
            <a:srgbClr val="EFEB27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PREFERENCES</a:t>
            </a:r>
            <a:endParaRPr/>
          </a:p>
        </p:txBody>
      </p:sp>
      <p:pic>
        <p:nvPicPr>
          <p:cNvPr id="229" name="Google Shape;229;p21" descr="Screen Shot 2021-03-08 at 11.42.22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936" y="3760592"/>
            <a:ext cx="17208501" cy="88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/>
          <p:nvPr/>
        </p:nvSpPr>
        <p:spPr>
          <a:xfrm>
            <a:off x="18168805" y="3795619"/>
            <a:ext cx="4003108" cy="5315183"/>
          </a:xfrm>
          <a:prstGeom prst="rect">
            <a:avLst/>
          </a:prstGeom>
          <a:noFill/>
          <a:ln w="76200" cap="flat" cmpd="sng">
            <a:solidFill>
              <a:srgbClr val="EFEB2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18168805" y="7235944"/>
            <a:ext cx="4003108" cy="629954"/>
          </a:xfrm>
          <a:prstGeom prst="rect">
            <a:avLst/>
          </a:prstGeom>
          <a:noFill/>
          <a:ln w="76200" cap="flat" cmpd="sng">
            <a:solidFill>
              <a:srgbClr val="EFEB2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1" descr="Screen Shot 2021-03-08 at 11.44.29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9457" y="4728919"/>
            <a:ext cx="12024978" cy="7439578"/>
          </a:xfrm>
          <a:prstGeom prst="rect">
            <a:avLst/>
          </a:prstGeom>
          <a:noFill/>
          <a:ln w="76200" cap="flat" cmpd="sng">
            <a:solidFill>
              <a:srgbClr val="EFEB26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Project Management = Project Success!</a:t>
            </a:r>
            <a:endParaRPr/>
          </a:p>
        </p:txBody>
      </p:sp>
      <p:pic>
        <p:nvPicPr>
          <p:cNvPr id="83" name="Google Shape;83;p2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1760" y="3884962"/>
            <a:ext cx="14820479" cy="871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32cc675e0_0_34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39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/>
              <a:t>New to </a:t>
            </a:r>
            <a:r>
              <a:rPr lang="en-US">
                <a:solidFill>
                  <a:srgbClr val="5E03FF"/>
                </a:solidFill>
              </a:rPr>
              <a:t>Slack?  </a:t>
            </a:r>
            <a:endParaRPr/>
          </a:p>
        </p:txBody>
      </p:sp>
      <p:sp>
        <p:nvSpPr>
          <p:cNvPr id="238" name="Google Shape;238;gc32cc675e0_0_34"/>
          <p:cNvSpPr txBox="1">
            <a:spLocks noGrp="1"/>
          </p:cNvSpPr>
          <p:nvPr>
            <p:ph type="body" idx="1"/>
          </p:nvPr>
        </p:nvSpPr>
        <p:spPr>
          <a:xfrm>
            <a:off x="1612900" y="2707500"/>
            <a:ext cx="8712300" cy="8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Quick Start Guide to Slack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Your Personal Slack Settings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Setting Up Slack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Download the Slack Apps (computer/phone)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What is a workspace?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Setting up your profile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Profile &amp; Preferences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Access Your Account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Manage Your Profile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Set Your Preferences</a:t>
            </a:r>
            <a:endParaRPr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>
                <a:solidFill>
                  <a:schemeClr val="dk1"/>
                </a:solidFill>
              </a:rPr>
              <a:t>Adjust Your Notifications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sz="2738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sz="3859"/>
          </a:p>
        </p:txBody>
      </p:sp>
      <p:sp>
        <p:nvSpPr>
          <p:cNvPr id="239" name="Google Shape;239;gc32cc675e0_0_34"/>
          <p:cNvSpPr txBox="1"/>
          <p:nvPr/>
        </p:nvSpPr>
        <p:spPr>
          <a:xfrm>
            <a:off x="12293500" y="2707500"/>
            <a:ext cx="10820400" cy="10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Other Slack Resources</a:t>
            </a:r>
            <a:endParaRPr sz="4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Slack</a:t>
            </a:r>
            <a:endParaRPr sz="4800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solidFill>
                  <a:schemeClr val="dk1"/>
                </a:solidFill>
              </a:rPr>
              <a:t>Work in Channels</a:t>
            </a:r>
            <a:endParaRPr sz="4800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solidFill>
                  <a:schemeClr val="dk1"/>
                </a:solidFill>
              </a:rPr>
              <a:t>Send Messages</a:t>
            </a:r>
            <a:endParaRPr sz="4800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solidFill>
                  <a:schemeClr val="dk1"/>
                </a:solidFill>
              </a:rPr>
              <a:t>Share Files and Conversations</a:t>
            </a:r>
            <a:endParaRPr sz="4800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solidFill>
                  <a:schemeClr val="dk1"/>
                </a:solidFill>
              </a:rPr>
              <a:t>Search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Navigating Slack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Tips &amp; Tricks</a:t>
            </a:r>
            <a:endParaRPr sz="4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 up with what’s important   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Reduce noise in Slack</a:t>
            </a:r>
            <a:r>
              <a:rPr lang="en-US" sz="4800">
                <a:solidFill>
                  <a:schemeClr val="dk1"/>
                </a:solidFill>
              </a:rPr>
              <a:t> (manage what gets your attention and what doesn’t)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up Slack for Work Hours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270000" y="838199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What is project management?</a:t>
            </a: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270050" y="9681200"/>
            <a:ext cx="218439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508508" lvl="0" indent="-508508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4368"/>
              <a:buFont typeface="Arial"/>
              <a:buChar char="•"/>
            </a:pPr>
            <a:r>
              <a:rPr lang="en-US" sz="4368" dirty="0"/>
              <a:t>4 key aspects: </a:t>
            </a:r>
            <a:br>
              <a:rPr lang="en-US" sz="4368" dirty="0"/>
            </a:br>
            <a:r>
              <a:rPr lang="en-US" b="1" dirty="0"/>
              <a:t>Plan</a:t>
            </a:r>
            <a:r>
              <a:rPr lang="en-US" sz="4368" dirty="0"/>
              <a:t>, </a:t>
            </a:r>
            <a:r>
              <a:rPr lang="en-US" b="1" dirty="0"/>
              <a:t>Process</a:t>
            </a:r>
            <a:r>
              <a:rPr lang="en-US" sz="4368" dirty="0"/>
              <a:t>, </a:t>
            </a:r>
            <a:r>
              <a:rPr lang="en-US" b="1" dirty="0"/>
              <a:t>People</a:t>
            </a:r>
            <a:r>
              <a:rPr lang="en-US" sz="4368" dirty="0"/>
              <a:t>, </a:t>
            </a:r>
            <a:r>
              <a:rPr lang="en-US" b="1" dirty="0"/>
              <a:t>Product</a:t>
            </a:r>
            <a:br>
              <a:rPr lang="en-US" b="1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368"/>
              <a:buFont typeface="Arial"/>
              <a:buNone/>
            </a:pPr>
            <a:r>
              <a:rPr lang="en-US" sz="4368" dirty="0">
                <a:highlight>
                  <a:srgbClr val="FFFF00"/>
                </a:highlight>
              </a:rPr>
              <a:t>Q: </a:t>
            </a:r>
            <a:r>
              <a:rPr lang="en-US" sz="5005" i="1" dirty="0">
                <a:highlight>
                  <a:srgbClr val="FFFF00"/>
                </a:highlight>
              </a:rPr>
              <a:t>What are some examples of projects you have helped manage?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90" name="Google Shape;90;p2"/>
          <p:cNvGrpSpPr/>
          <p:nvPr/>
        </p:nvGrpSpPr>
        <p:grpSpPr>
          <a:xfrm>
            <a:off x="1269992" y="4573877"/>
            <a:ext cx="22283467" cy="4568245"/>
            <a:chOff x="307525" y="3417325"/>
            <a:chExt cx="22590700" cy="4392965"/>
          </a:xfrm>
        </p:grpSpPr>
        <p:pic>
          <p:nvPicPr>
            <p:cNvPr id="91" name="Google Shape;9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7525" y="3417325"/>
              <a:ext cx="3785175" cy="378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28425" y="4121787"/>
              <a:ext cx="2776826" cy="277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43888" y="3617612"/>
              <a:ext cx="3384600" cy="338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667125" y="3817890"/>
              <a:ext cx="3992401" cy="3992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990026" y="3549612"/>
              <a:ext cx="3520599" cy="3520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0121400" y="4425675"/>
              <a:ext cx="2776825" cy="2776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7728"/>
              <a:buFont typeface="Arial"/>
              <a:buNone/>
            </a:pPr>
            <a:r>
              <a:rPr lang="en-US" sz="7728"/>
              <a:t>What are some project management challenges?</a:t>
            </a: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1270050" y="3358050"/>
            <a:ext cx="21843900" cy="9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58800" lvl="0" indent="-628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Arial"/>
              <a:buChar char="•"/>
            </a:pPr>
            <a:r>
              <a:rPr lang="en-US"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Achieving project goals within a set of </a:t>
            </a:r>
            <a:r>
              <a:rPr lang="en-US" sz="5900" b="1"/>
              <a:t>constraints</a:t>
            </a:r>
            <a:br>
              <a:rPr lang="en-US" sz="5900" b="1"/>
            </a:br>
            <a:endParaRPr sz="5900" b="1"/>
          </a:p>
          <a:p>
            <a:pPr marL="55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Project Constraints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270000" y="4052725"/>
            <a:ext cx="21843900" cy="8647200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b="1" dirty="0"/>
              <a:t>TIME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-- length of project is limited to the semester: setting reasonable goals</a:t>
            </a:r>
            <a:br>
              <a:rPr lang="en-US" dirty="0"/>
            </a:br>
            <a:r>
              <a:rPr lang="en-US" dirty="0"/>
              <a:t>-- schedules of teammates: outlining what days are more free/busy</a:t>
            </a:r>
            <a:br>
              <a:rPr lang="en-US" dirty="0"/>
            </a:br>
            <a:r>
              <a:rPr lang="en-US" dirty="0"/>
              <a:t>-- Points of Contact: come with questions ready! </a:t>
            </a:r>
            <a:br>
              <a:rPr lang="en-US" dirty="0"/>
            </a:br>
            <a:endParaRPr dirty="0"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b="1" dirty="0"/>
              <a:t>PERSONEL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-- setting achievable goals in small groups</a:t>
            </a:r>
            <a:br>
              <a:rPr lang="en-US" dirty="0"/>
            </a:br>
            <a:r>
              <a:rPr lang="en-US" dirty="0"/>
              <a:t>-- working efficiently</a:t>
            </a:r>
            <a:br>
              <a:rPr lang="en-US" dirty="0"/>
            </a:br>
            <a:r>
              <a:rPr lang="en-US" dirty="0"/>
              <a:t>-- not getting bogged down in details</a:t>
            </a:r>
            <a:br>
              <a:rPr lang="en-US" dirty="0"/>
            </a:br>
            <a:endParaRPr lang="en-US" dirty="0"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b="1" dirty="0"/>
              <a:t>RESOURCES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-- access to historical records</a:t>
            </a:r>
            <a:br>
              <a:rPr lang="en-US" dirty="0"/>
            </a:br>
            <a:r>
              <a:rPr lang="en-US" dirty="0"/>
              <a:t>-- technical details may be challenging to understand (domain knowledge)</a:t>
            </a:r>
          </a:p>
        </p:txBody>
      </p:sp>
      <p:sp>
        <p:nvSpPr>
          <p:cNvPr id="109" name="Google Shape;109;p5"/>
          <p:cNvSpPr txBox="1"/>
          <p:nvPr/>
        </p:nvSpPr>
        <p:spPr>
          <a:xfrm>
            <a:off x="1045150" y="2472325"/>
            <a:ext cx="220689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58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of the constraints exist for this capstone project? </a:t>
            </a: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general strategies for </a:t>
            </a:r>
            <a:r>
              <a:rPr lang="en-US" sz="4800" i="1"/>
              <a:t>achieving goals</a:t>
            </a:r>
            <a:r>
              <a:rPr lang="en-US" sz="4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i="1"/>
              <a:t>within</a:t>
            </a:r>
            <a:r>
              <a:rPr lang="en-US" sz="4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i="1"/>
              <a:t>these</a:t>
            </a:r>
            <a:r>
              <a:rPr lang="en-US" sz="4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constraints? </a:t>
            </a:r>
            <a:endParaRPr/>
          </a:p>
        </p:txBody>
      </p:sp>
      <p:sp>
        <p:nvSpPr>
          <p:cNvPr id="5" name="Google Shape;89;p2">
            <a:extLst>
              <a:ext uri="{FF2B5EF4-FFF2-40B4-BE49-F238E27FC236}">
                <a16:creationId xmlns:a16="http://schemas.microsoft.com/office/drawing/2014/main" id="{D63B4EB5-1AA9-3642-8758-991251BA76A5}"/>
              </a:ext>
            </a:extLst>
          </p:cNvPr>
          <p:cNvSpPr txBox="1">
            <a:spLocks/>
          </p:cNvSpPr>
          <p:nvPr/>
        </p:nvSpPr>
        <p:spPr>
          <a:xfrm>
            <a:off x="623455" y="12507527"/>
            <a:ext cx="23760545" cy="120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2100"/>
              </a:spcBef>
              <a:buSzPts val="4368"/>
              <a:buFont typeface="Arial"/>
              <a:buNone/>
            </a:pPr>
            <a:r>
              <a:rPr lang="en-US" sz="4368" dirty="0">
                <a:highlight>
                  <a:srgbClr val="FFFF00"/>
                </a:highlight>
              </a:rPr>
              <a:t>Q: </a:t>
            </a:r>
            <a:r>
              <a:rPr lang="en-US" sz="5005" i="1" dirty="0">
                <a:highlight>
                  <a:srgbClr val="FFFF00"/>
                </a:highlight>
              </a:rPr>
              <a:t>Can you recommend strategies for achieving goals within these constraints?</a:t>
            </a: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cc675e0_0_19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39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7728"/>
              <a:buFont typeface="Arial"/>
              <a:buNone/>
            </a:pPr>
            <a:r>
              <a:rPr lang="en-US" sz="7728"/>
              <a:t>What are some project management challenges?</a:t>
            </a:r>
            <a:endParaRPr/>
          </a:p>
        </p:txBody>
      </p:sp>
      <p:sp>
        <p:nvSpPr>
          <p:cNvPr id="115" name="Google Shape;115;gc32cc675e0_0_19"/>
          <p:cNvSpPr txBox="1">
            <a:spLocks noGrp="1"/>
          </p:cNvSpPr>
          <p:nvPr>
            <p:ph type="body" idx="1"/>
          </p:nvPr>
        </p:nvSpPr>
        <p:spPr>
          <a:xfrm>
            <a:off x="1270050" y="3358050"/>
            <a:ext cx="21843900" cy="9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58800" lvl="0" indent="-628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900"/>
              <a:buFont typeface="Arial"/>
              <a:buChar char="•"/>
            </a:pPr>
            <a:r>
              <a:rPr lang="en-US" sz="59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Achieving project goals within a set of </a:t>
            </a:r>
            <a:r>
              <a:rPr lang="en-US" sz="5900" b="1">
                <a:solidFill>
                  <a:srgbClr val="999999"/>
                </a:solidFill>
              </a:rPr>
              <a:t>constraints</a:t>
            </a:r>
            <a:br>
              <a:rPr lang="en-US" sz="5900" b="1">
                <a:solidFill>
                  <a:srgbClr val="999999"/>
                </a:solidFill>
              </a:rPr>
            </a:br>
            <a:endParaRPr sz="5900" b="1">
              <a:solidFill>
                <a:srgbClr val="999999"/>
              </a:solidFill>
            </a:endParaRPr>
          </a:p>
          <a:p>
            <a:pPr marL="558800" lvl="0" indent="-819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</a:pPr>
            <a:r>
              <a:rPr lang="en-US" sz="5900">
                <a:solidFill>
                  <a:schemeClr val="dk1"/>
                </a:solidFill>
              </a:rPr>
              <a:t>Establishing a </a:t>
            </a:r>
            <a:r>
              <a:rPr lang="en-US" sz="5900" b="1">
                <a:solidFill>
                  <a:schemeClr val="dk1"/>
                </a:solidFill>
              </a:rPr>
              <a:t>shared vision</a:t>
            </a:r>
            <a:br>
              <a:rPr lang="en-US" sz="5900">
                <a:solidFill>
                  <a:schemeClr val="dk1"/>
                </a:solidFill>
              </a:rPr>
            </a:br>
            <a:endParaRPr sz="5900">
              <a:solidFill>
                <a:schemeClr val="dk1"/>
              </a:solidFill>
            </a:endParaRPr>
          </a:p>
          <a:p>
            <a:pPr marL="55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 dirty="0"/>
              <a:t>Project Mapping Activity</a:t>
            </a:r>
            <a:endParaRPr dirty="0"/>
          </a:p>
        </p:txBody>
      </p:sp>
      <p:graphicFrame>
        <p:nvGraphicFramePr>
          <p:cNvPr id="121" name="Google Shape;121;p7"/>
          <p:cNvGraphicFramePr/>
          <p:nvPr/>
        </p:nvGraphicFramePr>
        <p:xfrm>
          <a:off x="429000" y="2744850"/>
          <a:ext cx="23955000" cy="10974960"/>
        </p:xfrm>
        <a:graphic>
          <a:graphicData uri="http://schemas.openxmlformats.org/drawingml/2006/table">
            <a:tbl>
              <a:tblPr>
                <a:noFill/>
                <a:tableStyleId>{C287BF98-C746-49DA-A893-069536F7C24C}</a:tableStyleId>
              </a:tblPr>
              <a:tblGrid>
                <a:gridCol w="798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/>
                        <a:t>Why?</a:t>
                      </a:r>
                      <a:r>
                        <a:rPr lang="en-US" sz="3600"/>
                        <a:t> </a:t>
                      </a:r>
                      <a:r>
                        <a:rPr lang="en-US" sz="3600" i="1"/>
                        <a:t>Big Picture &amp; Context</a:t>
                      </a:r>
                      <a:endParaRPr sz="36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Describe your project:</a:t>
                      </a:r>
                      <a:br>
                        <a:rPr lang="en-US" sz="3200"/>
                      </a:b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- What is the big picture?</a:t>
                      </a:r>
                      <a:br>
                        <a:rPr lang="en-US" sz="3200">
                          <a:solidFill>
                            <a:srgbClr val="000000"/>
                          </a:solidFill>
                        </a:rPr>
                      </a:b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 What is the motivation? 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3200"/>
                      </a:b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/>
                        <a:t>What?</a:t>
                      </a:r>
                      <a:r>
                        <a:rPr lang="en-US" sz="3600"/>
                        <a:t> </a:t>
                      </a:r>
                      <a:r>
                        <a:rPr lang="en-US" sz="3600" i="1"/>
                        <a:t>Overview, Constraints</a:t>
                      </a:r>
                      <a:endParaRPr sz="36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600"/>
                      </a:br>
                      <a:r>
                        <a:rPr lang="en-US" sz="3200"/>
                        <a:t>- What are the major dimensions of your assessment? What is your team trying to accomplish?</a:t>
                      </a:r>
                      <a:br>
                        <a:rPr lang="en-US" sz="3200"/>
                      </a:br>
                      <a:br>
                        <a:rPr lang="en-US" sz="3200"/>
                      </a:br>
                      <a:r>
                        <a:rPr lang="en-US" sz="3200"/>
                        <a:t>- What constraints (time, scope, resources, etc.) do you expect you will encounter?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3200"/>
                      </a:br>
                      <a:r>
                        <a:rPr lang="en-US" sz="3200"/>
                        <a:t>- What factors could derail your project and how will you prevent this from happening? </a:t>
                      </a:r>
                      <a:endParaRPr sz="3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/>
                        <a:t>For Whom?</a:t>
                      </a:r>
                      <a:r>
                        <a:rPr lang="en-US" sz="3600"/>
                        <a:t> </a:t>
                      </a:r>
                      <a:r>
                        <a:rPr lang="en-US" sz="3600" i="1"/>
                        <a:t>Audience</a:t>
                      </a:r>
                      <a:endParaRPr sz="36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 Who is the intended audience?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 What outcomes are they seeking from your assessment?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 What specific metrics guide their decision making?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 How will you convey your results to your audience? 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9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/>
                        <a:t>How?</a:t>
                      </a:r>
                      <a:r>
                        <a:rPr lang="en-US" sz="3600"/>
                        <a:t> </a:t>
                      </a:r>
                      <a:endParaRPr sz="3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 How often will your team meet? </a:t>
                      </a: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How often do you want to meet with Pete outside of class?</a:t>
                      </a:r>
                      <a:br>
                        <a:rPr lang="en-US" sz="3200"/>
                      </a:br>
                      <a:r>
                        <a:rPr lang="en-US" sz="3200"/>
                        <a:t>- How will you will you use Slack to accomplish your project goals?</a:t>
                      </a:r>
                      <a:br>
                        <a:rPr lang="en-US" sz="3200"/>
                      </a:br>
                      <a:r>
                        <a:rPr lang="en-US" sz="3200"/>
                        <a:t>- Who will lead dialogue with your LSC facilities POC?</a:t>
                      </a:r>
                      <a:br>
                        <a:rPr lang="en-US" sz="3200"/>
                      </a:br>
                      <a:r>
                        <a:rPr lang="en-US" sz="3200"/>
                        <a:t>- What resource needs do you have?</a:t>
                      </a:r>
                      <a:endParaRPr sz="3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- Who else will you need to reach out to?</a:t>
                      </a:r>
                      <a:endParaRPr sz="3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32cc675e0_0_24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39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7728"/>
              <a:buFont typeface="Arial"/>
              <a:buNone/>
            </a:pPr>
            <a:r>
              <a:rPr lang="en-US" sz="7728"/>
              <a:t>What are some project management challenges?</a:t>
            </a:r>
            <a:endParaRPr/>
          </a:p>
        </p:txBody>
      </p:sp>
      <p:sp>
        <p:nvSpPr>
          <p:cNvPr id="127" name="Google Shape;127;gc32cc675e0_0_24"/>
          <p:cNvSpPr txBox="1">
            <a:spLocks noGrp="1"/>
          </p:cNvSpPr>
          <p:nvPr>
            <p:ph type="body" idx="1"/>
          </p:nvPr>
        </p:nvSpPr>
        <p:spPr>
          <a:xfrm>
            <a:off x="1270050" y="3358050"/>
            <a:ext cx="21843900" cy="9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58800" lvl="0" indent="-628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900"/>
              <a:buFont typeface="Arial"/>
              <a:buChar char="•"/>
            </a:pPr>
            <a:r>
              <a:rPr lang="en-US" sz="59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Achieving project goals within a set of </a:t>
            </a:r>
            <a:r>
              <a:rPr lang="en-US" sz="5900" b="1">
                <a:solidFill>
                  <a:srgbClr val="999999"/>
                </a:solidFill>
              </a:rPr>
              <a:t>constraints</a:t>
            </a:r>
            <a:br>
              <a:rPr lang="en-US" sz="5900" b="1">
                <a:solidFill>
                  <a:srgbClr val="999999"/>
                </a:solidFill>
              </a:rPr>
            </a:br>
            <a:endParaRPr sz="5900" b="1">
              <a:solidFill>
                <a:srgbClr val="999999"/>
              </a:solidFill>
            </a:endParaRPr>
          </a:p>
          <a:p>
            <a:pPr marL="558800" lvl="0" indent="-8191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900"/>
              <a:buChar char="•"/>
            </a:pPr>
            <a:r>
              <a:rPr lang="en-US" sz="5900">
                <a:solidFill>
                  <a:srgbClr val="999999"/>
                </a:solidFill>
              </a:rPr>
              <a:t>Establishing a </a:t>
            </a:r>
            <a:r>
              <a:rPr lang="en-US" sz="5900" b="1">
                <a:solidFill>
                  <a:srgbClr val="999999"/>
                </a:solidFill>
              </a:rPr>
              <a:t>shared vision</a:t>
            </a:r>
            <a:br>
              <a:rPr lang="en-US" sz="5900">
                <a:solidFill>
                  <a:srgbClr val="999999"/>
                </a:solidFill>
              </a:rPr>
            </a:br>
            <a:endParaRPr sz="5900">
              <a:solidFill>
                <a:srgbClr val="999999"/>
              </a:solidFill>
            </a:endParaRPr>
          </a:p>
          <a:p>
            <a:pPr marL="558800" lvl="0" indent="-819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</a:pPr>
            <a:r>
              <a:rPr lang="en-US" sz="5900">
                <a:solidFill>
                  <a:schemeClr val="dk1"/>
                </a:solidFill>
              </a:rPr>
              <a:t>Setting </a:t>
            </a:r>
            <a:r>
              <a:rPr lang="en-US" sz="5900" b="1">
                <a:solidFill>
                  <a:schemeClr val="dk1"/>
                </a:solidFill>
              </a:rPr>
              <a:t>achievable</a:t>
            </a:r>
            <a:r>
              <a:rPr lang="en-US" sz="5900">
                <a:solidFill>
                  <a:schemeClr val="dk1"/>
                </a:solidFill>
              </a:rPr>
              <a:t> </a:t>
            </a:r>
            <a:r>
              <a:rPr lang="en-US" sz="5900" b="1">
                <a:solidFill>
                  <a:schemeClr val="dk1"/>
                </a:solidFill>
              </a:rPr>
              <a:t>goals</a:t>
            </a:r>
            <a:br>
              <a:rPr lang="en-US" sz="5900" b="1">
                <a:solidFill>
                  <a:schemeClr val="dk1"/>
                </a:solidFill>
              </a:rPr>
            </a:br>
            <a:endParaRPr sz="5900" b="1">
              <a:solidFill>
                <a:schemeClr val="dk1"/>
              </a:solidFill>
            </a:endParaRPr>
          </a:p>
          <a:p>
            <a:pPr marL="558800" lvl="0" indent="-819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</a:pPr>
            <a:r>
              <a:rPr lang="en-US" sz="5900">
                <a:solidFill>
                  <a:schemeClr val="dk1"/>
                </a:solidFill>
              </a:rPr>
              <a:t>Team member</a:t>
            </a:r>
            <a:r>
              <a:rPr lang="en-US" sz="5900" b="1">
                <a:solidFill>
                  <a:schemeClr val="dk1"/>
                </a:solidFill>
              </a:rPr>
              <a:t> coordination</a:t>
            </a:r>
            <a:endParaRPr sz="59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1270000" y="821134"/>
            <a:ext cx="2184400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03FF"/>
              </a:buClr>
              <a:buSzPts val="8400"/>
              <a:buFont typeface="Arial"/>
              <a:buNone/>
            </a:pPr>
            <a:r>
              <a:rPr lang="en-US">
                <a:solidFill>
                  <a:srgbClr val="5E03FF"/>
                </a:solidFill>
              </a:rPr>
              <a:t>Project Management Methods &amp; Tools</a:t>
            </a:r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1270000" y="4199371"/>
            <a:ext cx="21844000" cy="721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i="1"/>
              <a:t>Goals:</a:t>
            </a:r>
            <a:br>
              <a:rPr lang="en-US" sz="6500" i="1"/>
            </a:br>
            <a:endParaRPr sz="6500" i="1"/>
          </a:p>
          <a:p>
            <a:pPr marL="55880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Arial"/>
              <a:buChar char="•"/>
            </a:pPr>
            <a:r>
              <a:rPr lang="en-US" sz="6500"/>
              <a:t>break down big tasks into smaller manageable tasks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6500"/>
              <a:buFont typeface="Arial"/>
              <a:buChar char="•"/>
            </a:pPr>
            <a:r>
              <a:rPr lang="en-US" sz="6500"/>
              <a:t>formulate </a:t>
            </a:r>
            <a:r>
              <a:rPr lang="en-US" sz="6500" i="1"/>
              <a:t>realistic time estimates</a:t>
            </a:r>
            <a:r>
              <a:rPr lang="en-US" sz="6500"/>
              <a:t> for each task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6500"/>
              <a:buFont typeface="Arial"/>
              <a:buChar char="•"/>
            </a:pPr>
            <a:r>
              <a:rPr lang="en-US" sz="6500"/>
              <a:t>determine task dependencies &amp; ordering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6500"/>
              <a:buFont typeface="Arial"/>
              <a:buChar char="•"/>
            </a:pPr>
            <a:r>
              <a:rPr lang="en-US" sz="6500"/>
              <a:t>visual representations &amp; progress summaries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6500"/>
              <a:buFont typeface="Arial"/>
              <a:buChar char="•"/>
            </a:pPr>
            <a:r>
              <a:rPr lang="en-US" sz="6500"/>
              <a:t>team awareness of project scope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2672</Words>
  <Application>Microsoft Macintosh PowerPoint</Application>
  <PresentationFormat>Custom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Helvetica Neue</vt:lpstr>
      <vt:lpstr>31_ColorGradientLight</vt:lpstr>
      <vt:lpstr>What is Project Management?</vt:lpstr>
      <vt:lpstr>Project Management = Project Success!</vt:lpstr>
      <vt:lpstr>What is project management?</vt:lpstr>
      <vt:lpstr>What are some project management challenges?</vt:lpstr>
      <vt:lpstr>Project Constraints</vt:lpstr>
      <vt:lpstr>What are some project management challenges?</vt:lpstr>
      <vt:lpstr>Project Mapping Activity</vt:lpstr>
      <vt:lpstr>What are some project management challenges?</vt:lpstr>
      <vt:lpstr>Project Management Methods &amp; Tools</vt:lpstr>
      <vt:lpstr>Work-Breakdown Structure (WBS)</vt:lpstr>
      <vt:lpstr>Critical Path Method</vt:lpstr>
      <vt:lpstr>Gantt Chart</vt:lpstr>
      <vt:lpstr>Slack</vt:lpstr>
      <vt:lpstr>Slack</vt:lpstr>
      <vt:lpstr>Slack</vt:lpstr>
      <vt:lpstr>Slack</vt:lpstr>
      <vt:lpstr>Slack</vt:lpstr>
      <vt:lpstr>Slack</vt:lpstr>
      <vt:lpstr>Slack</vt:lpstr>
      <vt:lpstr>New to Slack?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Project Management?</dc:title>
  <cp:lastModifiedBy>Kira Treibergs</cp:lastModifiedBy>
  <cp:revision>1</cp:revision>
  <dcterms:modified xsi:type="dcterms:W3CDTF">2022-01-19T19:59:47Z</dcterms:modified>
</cp:coreProperties>
</file>