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9"/>
  </p:notesMasterIdLst>
  <p:sldIdLst>
    <p:sldId id="399" r:id="rId2"/>
    <p:sldId id="256" r:id="rId3"/>
    <p:sldId id="395" r:id="rId4"/>
    <p:sldId id="267" r:id="rId5"/>
    <p:sldId id="375" r:id="rId6"/>
    <p:sldId id="280" r:id="rId7"/>
    <p:sldId id="284" r:id="rId8"/>
    <p:sldId id="407" r:id="rId9"/>
    <p:sldId id="412" r:id="rId10"/>
    <p:sldId id="414" r:id="rId11"/>
    <p:sldId id="400" r:id="rId12"/>
    <p:sldId id="405" r:id="rId13"/>
    <p:sldId id="291" r:id="rId14"/>
    <p:sldId id="293" r:id="rId15"/>
    <p:sldId id="421" r:id="rId16"/>
    <p:sldId id="406" r:id="rId17"/>
    <p:sldId id="408" r:id="rId1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629DA32-343E-4083-B42D-3B2325B7402B}">
          <p14:sldIdLst>
            <p14:sldId id="399"/>
            <p14:sldId id="256"/>
            <p14:sldId id="395"/>
            <p14:sldId id="267"/>
            <p14:sldId id="375"/>
            <p14:sldId id="280"/>
            <p14:sldId id="284"/>
            <p14:sldId id="407"/>
            <p14:sldId id="412"/>
            <p14:sldId id="414"/>
            <p14:sldId id="400"/>
            <p14:sldId id="405"/>
            <p14:sldId id="291"/>
            <p14:sldId id="293"/>
            <p14:sldId id="421"/>
            <p14:sldId id="406"/>
            <p14:sldId id="40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an, Jennifer (DEC)" initials="DJ(" lastIdx="1" clrIdx="0">
    <p:extLst>
      <p:ext uri="{19B8F6BF-5375-455C-9EA6-DF929625EA0E}">
        <p15:presenceInfo xmlns:p15="http://schemas.microsoft.com/office/powerpoint/2012/main" userId="S::jennifer.dean@dec.ny.gov::1de66952-54ac-4bf7-b87d-93963697e8b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395267"/>
    <a:srgbClr val="3D5663"/>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55" autoAdjust="0"/>
    <p:restoredTop sz="87854" autoAdjust="0"/>
  </p:normalViewPr>
  <p:slideViewPr>
    <p:cSldViewPr snapToGrid="0">
      <p:cViewPr varScale="1">
        <p:scale>
          <a:sx n="100" d="100"/>
          <a:sy n="100" d="100"/>
        </p:scale>
        <p:origin x="846"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4C5468A-0E8E-402A-B3E7-79ECA67AD2DC}" type="datetimeFigureOut">
              <a:rPr lang="en-US" smtClean="0"/>
              <a:t>3/10/2022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65C9522-9394-422A-89FE-55CA47F8E3F9}" type="slidenum">
              <a:rPr lang="en-US" smtClean="0"/>
              <a:t>‹#›</a:t>
            </a:fld>
            <a:endParaRPr lang="en-US" dirty="0"/>
          </a:p>
        </p:txBody>
      </p:sp>
    </p:spTree>
    <p:extLst>
      <p:ext uri="{BB962C8B-B14F-4D97-AF65-F5344CB8AC3E}">
        <p14:creationId xmlns:p14="http://schemas.microsoft.com/office/powerpoint/2010/main" val="2439311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5C9522-9394-422A-89FE-55CA47F8E3F9}" type="slidenum">
              <a:rPr lang="en-US" smtClean="0"/>
              <a:t>1</a:t>
            </a:fld>
            <a:endParaRPr lang="en-US" dirty="0"/>
          </a:p>
        </p:txBody>
      </p:sp>
    </p:spTree>
    <p:extLst>
      <p:ext uri="{BB962C8B-B14F-4D97-AF65-F5344CB8AC3E}">
        <p14:creationId xmlns:p14="http://schemas.microsoft.com/office/powerpoint/2010/main" val="3691314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5C9522-9394-422A-89FE-55CA47F8E3F9}" type="slidenum">
              <a:rPr lang="en-US" smtClean="0"/>
              <a:t>2</a:t>
            </a:fld>
            <a:endParaRPr lang="en-US" dirty="0"/>
          </a:p>
        </p:txBody>
      </p:sp>
    </p:spTree>
    <p:extLst>
      <p:ext uri="{BB962C8B-B14F-4D97-AF65-F5344CB8AC3E}">
        <p14:creationId xmlns:p14="http://schemas.microsoft.com/office/powerpoint/2010/main" val="99454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b="1" i="1" dirty="0">
              <a:solidFill>
                <a:schemeClr val="bg1"/>
              </a:solidFill>
            </a:endParaRPr>
          </a:p>
          <a:p>
            <a:r>
              <a:rPr lang="en-US" sz="1200" b="1" kern="1200" dirty="0">
                <a:solidFill>
                  <a:schemeClr val="tx1"/>
                </a:solidFill>
                <a:effectLst/>
                <a:latin typeface="+mn-lt"/>
                <a:ea typeface="+mn-ea"/>
                <a:cs typeface="+mn-cs"/>
              </a:rPr>
              <a:t>The Eight PRISMS of New York State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partnerships exist to prevent or minimize the harm caused by invasive species to our environment, quality of life, and economic wellbeing.  The PRISMS are not for profit organizations and are fully funded by the NYS Environmental Protection Fund that prioritize invasive species works with partner organizations.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Due to the dynamic nature of invasive species and the vast geography’s in which the biologic pollution has spread or has the potential to spreading through our environment the PRISMS were created to help combat the harmful threats presented by invasive species. The PRISM’s work in terrestrial and aquatic habitats including urban and agricultural arenas.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Recognizing that controlling the biologic threats posed from invasive species are not a simple problem that can be cured by one group the PRISMS help coordinating partner efforts to increase the capacity in which invasive species practices are more likely to have successful outcomes. The power of collaboration is why we are here today.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eight PRISM’s represented on the map are unique in their geography, populations, economy, and represent an assemblage of different ecoregions often spread over several counties and cover a multitude of acers.  The geographies of the PRISM are divided over large scales often bordered by or representing unique regions of the state.  The PRISMs span many different municipalities, state agencies, and work with a diverse set of partners to accomplish works.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APPIP and CRISP PRISMS cover a vast wilderness  </a:t>
            </a:r>
          </a:p>
          <a:p>
            <a:pPr lvl="0"/>
            <a:r>
              <a:rPr lang="en-US" sz="1200" kern="1200" dirty="0">
                <a:solidFill>
                  <a:schemeClr val="tx1"/>
                </a:solidFill>
                <a:effectLst/>
                <a:latin typeface="+mn-lt"/>
                <a:ea typeface="+mn-ea"/>
                <a:cs typeface="+mn-cs"/>
              </a:rPr>
              <a:t>Finger lakes PRISM has a geography that focuses on the central part of the state and some remarkable water bodies. </a:t>
            </a:r>
          </a:p>
          <a:p>
            <a:pPr lvl="0"/>
            <a:r>
              <a:rPr lang="en-US" sz="1200" kern="1200" dirty="0">
                <a:solidFill>
                  <a:schemeClr val="tx1"/>
                </a:solidFill>
                <a:effectLst/>
                <a:latin typeface="+mn-lt"/>
                <a:ea typeface="+mn-ea"/>
                <a:cs typeface="+mn-cs"/>
              </a:rPr>
              <a:t>SLELO is tied to the great lakes</a:t>
            </a:r>
          </a:p>
          <a:p>
            <a:pPr lvl="0"/>
            <a:r>
              <a:rPr lang="en-US" sz="1200" kern="1200" dirty="0">
                <a:solidFill>
                  <a:schemeClr val="tx1"/>
                </a:solidFill>
                <a:effectLst/>
                <a:latin typeface="+mn-lt"/>
                <a:ea typeface="+mn-ea"/>
                <a:cs typeface="+mn-cs"/>
              </a:rPr>
              <a:t>LIISMA Is loaded with coastal habitats metropolitan centers.</a:t>
            </a:r>
          </a:p>
          <a:p>
            <a:pPr lvl="0"/>
            <a:r>
              <a:rPr lang="en-US" sz="1200" kern="1200" dirty="0">
                <a:solidFill>
                  <a:schemeClr val="tx1"/>
                </a:solidFill>
                <a:effectLst/>
                <a:latin typeface="+mn-lt"/>
                <a:ea typeface="+mn-ea"/>
                <a:cs typeface="+mn-cs"/>
              </a:rPr>
              <a:t>CR-PRISM, WNY-PRISM and Lower Hudson PRISM are embodied by terrestrial and aquatic habitats with large urban, agricultural and forested areas. </a:t>
            </a:r>
          </a:p>
          <a:p>
            <a:pPr defTabSz="931774">
              <a:defRPr/>
            </a:pPr>
            <a:endParaRPr lang="en-US" b="1" i="1" dirty="0">
              <a:solidFill>
                <a:schemeClr val="bg1"/>
              </a:solidFill>
            </a:endParaRPr>
          </a:p>
        </p:txBody>
      </p:sp>
      <p:sp>
        <p:nvSpPr>
          <p:cNvPr id="4" name="Slide Number Placeholder 3"/>
          <p:cNvSpPr>
            <a:spLocks noGrp="1"/>
          </p:cNvSpPr>
          <p:nvPr>
            <p:ph type="sldNum" sz="quarter" idx="5"/>
          </p:nvPr>
        </p:nvSpPr>
        <p:spPr/>
        <p:txBody>
          <a:bodyPr/>
          <a:lstStyle/>
          <a:p>
            <a:fld id="{B65C9522-9394-422A-89FE-55CA47F8E3F9}" type="slidenum">
              <a:rPr lang="en-US" smtClean="0"/>
              <a:t>3</a:t>
            </a:fld>
            <a:endParaRPr lang="en-US" dirty="0"/>
          </a:p>
        </p:txBody>
      </p:sp>
    </p:spTree>
    <p:extLst>
      <p:ext uri="{BB962C8B-B14F-4D97-AF65-F5344CB8AC3E}">
        <p14:creationId xmlns:p14="http://schemas.microsoft.com/office/powerpoint/2010/main" val="2345896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cap="small" dirty="0"/>
              <a:t>Each PRISM is similar in structure, staff, and deliverables while at the same time being unique to their region.</a:t>
            </a:r>
          </a:p>
          <a:p>
            <a:endParaRPr lang="en-US" b="1" cap="small" dirty="0"/>
          </a:p>
          <a:p>
            <a:r>
              <a:rPr lang="en-US" b="1" cap="small" dirty="0"/>
              <a:t>Functions of the prism </a:t>
            </a:r>
          </a:p>
          <a:p>
            <a:r>
              <a:rPr lang="en-US" b="1" cap="small" dirty="0"/>
              <a:t>(Read the Slides)</a:t>
            </a:r>
          </a:p>
          <a:p>
            <a:r>
              <a:rPr lang="en-US" b="1" cap="small" dirty="0"/>
              <a:t>•	Establishing early detection and monitoring networks for invasive species.</a:t>
            </a:r>
          </a:p>
          <a:p>
            <a:r>
              <a:rPr lang="en-US" b="1" cap="small" dirty="0"/>
              <a:t>•	Implementing eradication and control efforts.</a:t>
            </a:r>
          </a:p>
          <a:p>
            <a:r>
              <a:rPr lang="en-US" b="1" cap="small" dirty="0"/>
              <a:t>•	Develop and implement restoration methods for areas that have been degraded by invasive species.</a:t>
            </a:r>
          </a:p>
          <a:p>
            <a:r>
              <a:rPr lang="en-US" b="1" cap="small" dirty="0"/>
              <a:t>•	Releasing funds for invasive species work through a Request for Proposals (RFP).</a:t>
            </a:r>
          </a:p>
          <a:p>
            <a:r>
              <a:rPr lang="en-US" b="1" cap="small" dirty="0"/>
              <a:t>•	Provide funds for partners with Memorandums of Understanding (MOU’s) for invasive species works.</a:t>
            </a:r>
          </a:p>
          <a:p>
            <a:r>
              <a:rPr lang="en-US" b="1" cap="small" dirty="0"/>
              <a:t>•	Aid and assist partners in developing a (Framework for Response) for invasive species management.</a:t>
            </a:r>
          </a:p>
          <a:p>
            <a:r>
              <a:rPr lang="en-US" b="1" cap="small" dirty="0"/>
              <a:t>•	Coordinating partner efforts regarding invasive species management</a:t>
            </a:r>
          </a:p>
          <a:p>
            <a:r>
              <a:rPr lang="en-US" b="1" cap="small" dirty="0"/>
              <a:t>•	Delivering prevention and education services to the public and organizations in need.</a:t>
            </a:r>
          </a:p>
          <a:p>
            <a:r>
              <a:rPr lang="en-US" b="1" cap="small" dirty="0"/>
              <a:t>•	Recruiting and training citizen scientists and volunteers with early detection and management. </a:t>
            </a:r>
          </a:p>
          <a:p>
            <a:r>
              <a:rPr lang="en-US" b="1" cap="small" dirty="0"/>
              <a:t>________________________________________</a:t>
            </a:r>
          </a:p>
          <a:p>
            <a:r>
              <a:rPr lang="en-US" b="1" cap="small" dirty="0"/>
              <a:t>The PRISMS and Partners are at the forefront of regional invasive species research and development of best management practices. Partners can access and contribute to our collective knowledge on regional invasive species management issues. Services that partners have benefitted from are vast and accumulative as a collective whole. </a:t>
            </a:r>
          </a:p>
          <a:p>
            <a:endParaRPr lang="en-US" b="1" cap="small" dirty="0"/>
          </a:p>
          <a:p>
            <a:endParaRPr lang="en-US" b="1" cap="small" dirty="0"/>
          </a:p>
          <a:p>
            <a:endParaRPr lang="en-US" b="1" cap="small" dirty="0"/>
          </a:p>
          <a:p>
            <a:endParaRPr lang="en-US" dirty="0"/>
          </a:p>
        </p:txBody>
      </p:sp>
      <p:sp>
        <p:nvSpPr>
          <p:cNvPr id="4" name="Slide Number Placeholder 3"/>
          <p:cNvSpPr>
            <a:spLocks noGrp="1"/>
          </p:cNvSpPr>
          <p:nvPr>
            <p:ph type="sldNum" sz="quarter" idx="5"/>
          </p:nvPr>
        </p:nvSpPr>
        <p:spPr/>
        <p:txBody>
          <a:bodyPr/>
          <a:lstStyle/>
          <a:p>
            <a:fld id="{B65C9522-9394-422A-89FE-55CA47F8E3F9}" type="slidenum">
              <a:rPr lang="en-US" smtClean="0"/>
              <a:t>4</a:t>
            </a:fld>
            <a:endParaRPr lang="en-US" dirty="0"/>
          </a:p>
        </p:txBody>
      </p:sp>
    </p:spTree>
    <p:extLst>
      <p:ext uri="{BB962C8B-B14F-4D97-AF65-F5344CB8AC3E}">
        <p14:creationId xmlns:p14="http://schemas.microsoft.com/office/powerpoint/2010/main" val="2175002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5C9522-9394-422A-89FE-55CA47F8E3F9}" type="slidenum">
              <a:rPr lang="en-US" smtClean="0"/>
              <a:t>5</a:t>
            </a:fld>
            <a:endParaRPr lang="en-US" dirty="0"/>
          </a:p>
        </p:txBody>
      </p:sp>
    </p:spTree>
    <p:extLst>
      <p:ext uri="{BB962C8B-B14F-4D97-AF65-F5344CB8AC3E}">
        <p14:creationId xmlns:p14="http://schemas.microsoft.com/office/powerpoint/2010/main" val="4167720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5C9522-9394-422A-89FE-55CA47F8E3F9}" type="slidenum">
              <a:rPr lang="en-US" smtClean="0"/>
              <a:t>8</a:t>
            </a:fld>
            <a:endParaRPr lang="en-US" dirty="0"/>
          </a:p>
        </p:txBody>
      </p:sp>
    </p:spTree>
    <p:extLst>
      <p:ext uri="{BB962C8B-B14F-4D97-AF65-F5344CB8AC3E}">
        <p14:creationId xmlns:p14="http://schemas.microsoft.com/office/powerpoint/2010/main" val="2432565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these management efforts are based on good data reporting.</a:t>
            </a:r>
          </a:p>
          <a:p>
            <a:r>
              <a:rPr lang="en-US" dirty="0"/>
              <a:t>The Tier Lists in Each PRISM and at the State Level Are Reviewed and Updated Annually.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1AEEED9-4377-49E7-9496-8B22C4C7F93C}" type="slidenum">
              <a:rPr lang="en-US"/>
              <a:t>11</a:t>
            </a:fld>
            <a:endParaRPr lang="en-US" dirty="0"/>
          </a:p>
        </p:txBody>
      </p:sp>
    </p:spTree>
    <p:extLst>
      <p:ext uri="{BB962C8B-B14F-4D97-AF65-F5344CB8AC3E}">
        <p14:creationId xmlns:p14="http://schemas.microsoft.com/office/powerpoint/2010/main" val="1956684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3/10/2022</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3/10/2022</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3/10/2022</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3/10/2022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3/10/2022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3/10/2022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3/10/2022</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3/10/2022</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s://www.northeastipm.org/ipm-in-action/what-is-ipm/"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cid:image003.jpg@01D6C6FA.9964C4D0"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emf"/></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nynhp.org/invasives/species-tiers-table/"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www2.ipm.ucanr.edu/What-is-IPM/"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E37ECA3-33E6-4863-AF44-80E51B36E7C1}"/>
              </a:ext>
            </a:extLst>
          </p:cNvPr>
          <p:cNvSpPr/>
          <p:nvPr/>
        </p:nvSpPr>
        <p:spPr>
          <a:xfrm>
            <a:off x="409723" y="605049"/>
            <a:ext cx="6478675" cy="3513847"/>
          </a:xfrm>
          <a:prstGeom prst="rect">
            <a:avLst/>
          </a:prstGeom>
        </p:spPr>
        <p:txBody>
          <a:bodyPr wrap="square">
            <a:spAutoFit/>
          </a:bodyPr>
          <a:lstStyle/>
          <a:p>
            <a:pPr>
              <a:lnSpc>
                <a:spcPts val="3000"/>
              </a:lnSpc>
            </a:pPr>
            <a:r>
              <a:rPr lang="en-US" sz="2800" dirty="0">
                <a:solidFill>
                  <a:schemeClr val="accent1"/>
                </a:solidFill>
                <a:latin typeface="Raleway SemiBold" panose="020B0703030101060003" pitchFamily="34" charset="0"/>
              </a:rPr>
              <a:t>Capital Region PRISM</a:t>
            </a:r>
          </a:p>
          <a:p>
            <a:pPr>
              <a:lnSpc>
                <a:spcPts val="3000"/>
              </a:lnSpc>
            </a:pPr>
            <a:r>
              <a:rPr lang="en-US" sz="2400" b="1" dirty="0">
                <a:solidFill>
                  <a:schemeClr val="accent2"/>
                </a:solidFill>
                <a:latin typeface="Raleway SemiBold" panose="020B0703030101060003" pitchFamily="34" charset="0"/>
              </a:rPr>
              <a:t>A Framework of Response and Prioritization</a:t>
            </a:r>
            <a:endParaRPr lang="en-US" sz="2400" dirty="0">
              <a:solidFill>
                <a:schemeClr val="accent2"/>
              </a:solidFill>
              <a:latin typeface="Raleway SemiBold" panose="020B0703030101060003" pitchFamily="34" charset="0"/>
            </a:endParaRPr>
          </a:p>
          <a:p>
            <a:pPr>
              <a:lnSpc>
                <a:spcPts val="3000"/>
              </a:lnSpc>
            </a:pPr>
            <a:endParaRPr lang="nl-NL" sz="2200" dirty="0">
              <a:solidFill>
                <a:schemeClr val="accent2"/>
              </a:solidFill>
            </a:endParaRPr>
          </a:p>
          <a:p>
            <a:pPr>
              <a:lnSpc>
                <a:spcPts val="3000"/>
              </a:lnSpc>
            </a:pPr>
            <a:r>
              <a:rPr lang="nl-NL" sz="2800" dirty="0">
                <a:solidFill>
                  <a:schemeClr val="tx1">
                    <a:lumMod val="65000"/>
                    <a:lumOff val="35000"/>
                  </a:schemeClr>
                </a:solidFill>
                <a:latin typeface="Raleway SemiBold" panose="020B0703030101060003" pitchFamily="34" charset="0"/>
              </a:rPr>
              <a:t>Kristopher Williams</a:t>
            </a:r>
          </a:p>
          <a:p>
            <a:pPr>
              <a:lnSpc>
                <a:spcPts val="3000"/>
              </a:lnSpc>
            </a:pPr>
            <a:r>
              <a:rPr lang="en-US" sz="2200" dirty="0">
                <a:solidFill>
                  <a:schemeClr val="tx1">
                    <a:lumMod val="65000"/>
                    <a:lumOff val="35000"/>
                  </a:schemeClr>
                </a:solidFill>
                <a:latin typeface="Raleway SemiBold" panose="020B0703030101060003" pitchFamily="34" charset="0"/>
              </a:rPr>
              <a:t>Invasive Species Coordinator</a:t>
            </a:r>
          </a:p>
          <a:p>
            <a:pPr>
              <a:lnSpc>
                <a:spcPts val="3000"/>
              </a:lnSpc>
            </a:pPr>
            <a:r>
              <a:rPr lang="nl-NL" sz="2200" dirty="0">
                <a:solidFill>
                  <a:schemeClr val="tx1">
                    <a:lumMod val="65000"/>
                    <a:lumOff val="35000"/>
                  </a:schemeClr>
                </a:solidFill>
                <a:latin typeface="Raleway SemiBold" panose="020B0703030101060003" pitchFamily="34" charset="0"/>
              </a:rPr>
              <a:t>kbw44@cornell.edu</a:t>
            </a:r>
            <a:endParaRPr lang="en-US" sz="2200" dirty="0">
              <a:solidFill>
                <a:schemeClr val="tx1">
                  <a:lumMod val="65000"/>
                  <a:lumOff val="35000"/>
                </a:schemeClr>
              </a:solidFill>
              <a:latin typeface="Raleway SemiBold" panose="020B0703030101060003" pitchFamily="34" charset="0"/>
            </a:endParaRPr>
          </a:p>
          <a:p>
            <a:pPr>
              <a:lnSpc>
                <a:spcPts val="3000"/>
              </a:lnSpc>
            </a:pPr>
            <a:r>
              <a:rPr lang="en-US" sz="2200" dirty="0">
                <a:solidFill>
                  <a:schemeClr val="tx1">
                    <a:lumMod val="65000"/>
                    <a:lumOff val="35000"/>
                  </a:schemeClr>
                </a:solidFill>
                <a:latin typeface="Raleway SemiBold" panose="020B0703030101060003" pitchFamily="34" charset="0"/>
              </a:rPr>
              <a:t>capitalregionprism.org </a:t>
            </a:r>
          </a:p>
          <a:p>
            <a:pPr>
              <a:lnSpc>
                <a:spcPts val="3000"/>
              </a:lnSpc>
            </a:pPr>
            <a:endParaRPr lang="en-US" sz="2200" dirty="0">
              <a:solidFill>
                <a:schemeClr val="bg2">
                  <a:lumMod val="25000"/>
                </a:schemeClr>
              </a:solidFill>
            </a:endParaRPr>
          </a:p>
          <a:p>
            <a:pPr>
              <a:lnSpc>
                <a:spcPts val="3000"/>
              </a:lnSpc>
            </a:pPr>
            <a:endParaRPr lang="en-US" dirty="0">
              <a:solidFill>
                <a:schemeClr val="bg2">
                  <a:lumMod val="25000"/>
                </a:schemeClr>
              </a:solidFill>
              <a:latin typeface="Raleway SemiBold" pitchFamily="2" charset="0"/>
            </a:endParaRPr>
          </a:p>
        </p:txBody>
      </p:sp>
      <p:cxnSp>
        <p:nvCxnSpPr>
          <p:cNvPr id="10" name="Straight Connector 9">
            <a:extLst>
              <a:ext uri="{FF2B5EF4-FFF2-40B4-BE49-F238E27FC236}">
                <a16:creationId xmlns:a16="http://schemas.microsoft.com/office/drawing/2014/main" id="{A4FFDF05-48C5-4C2B-96CC-BDCA24F632E0}"/>
              </a:ext>
            </a:extLst>
          </p:cNvPr>
          <p:cNvCxnSpPr>
            <a:cxnSpLocks/>
          </p:cNvCxnSpPr>
          <p:nvPr/>
        </p:nvCxnSpPr>
        <p:spPr>
          <a:xfrm>
            <a:off x="555477" y="2516985"/>
            <a:ext cx="3725578" cy="0"/>
          </a:xfrm>
          <a:prstGeom prst="line">
            <a:avLst/>
          </a:prstGeom>
          <a:ln>
            <a:solidFill>
              <a:schemeClr val="accent2"/>
            </a:solidFill>
          </a:ln>
        </p:spPr>
        <p:style>
          <a:lnRef idx="2">
            <a:schemeClr val="accent4"/>
          </a:lnRef>
          <a:fillRef idx="0">
            <a:schemeClr val="accent4"/>
          </a:fillRef>
          <a:effectRef idx="1">
            <a:schemeClr val="accent4"/>
          </a:effectRef>
          <a:fontRef idx="minor">
            <a:schemeClr val="tx1"/>
          </a:fontRef>
        </p:style>
      </p:cxnSp>
      <p:pic>
        <p:nvPicPr>
          <p:cNvPr id="8" name="Picture 7">
            <a:extLst>
              <a:ext uri="{FF2B5EF4-FFF2-40B4-BE49-F238E27FC236}">
                <a16:creationId xmlns:a16="http://schemas.microsoft.com/office/drawing/2014/main" id="{3AEDDCC4-5508-4ECB-BCF6-AE4E3DD1FF4B}"/>
              </a:ext>
            </a:extLst>
          </p:cNvPr>
          <p:cNvPicPr>
            <a:picLocks noChangeAspect="1"/>
          </p:cNvPicPr>
          <p:nvPr/>
        </p:nvPicPr>
        <p:blipFill>
          <a:blip r:embed="rId3"/>
          <a:stretch>
            <a:fillRect/>
          </a:stretch>
        </p:blipFill>
        <p:spPr>
          <a:xfrm>
            <a:off x="965675" y="2992531"/>
            <a:ext cx="2683385" cy="3354232"/>
          </a:xfrm>
          <a:prstGeom prst="rect">
            <a:avLst/>
          </a:prstGeom>
        </p:spPr>
      </p:pic>
      <p:pic>
        <p:nvPicPr>
          <p:cNvPr id="15" name="Picture 14">
            <a:extLst>
              <a:ext uri="{FF2B5EF4-FFF2-40B4-BE49-F238E27FC236}">
                <a16:creationId xmlns:a16="http://schemas.microsoft.com/office/drawing/2014/main" id="{A5C08899-CE92-4204-BA3A-DA7FC9E6DAE7}"/>
              </a:ext>
            </a:extLst>
          </p:cNvPr>
          <p:cNvPicPr>
            <a:picLocks noChangeAspect="1"/>
          </p:cNvPicPr>
          <p:nvPr/>
        </p:nvPicPr>
        <p:blipFill rotWithShape="1">
          <a:blip r:embed="rId4"/>
          <a:srcRect l="11371" t="26889" r="4817"/>
          <a:stretch/>
        </p:blipFill>
        <p:spPr>
          <a:xfrm>
            <a:off x="4627285" y="1773664"/>
            <a:ext cx="7402278" cy="43047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33748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6A9013-03A6-4BD8-922B-5B6D9BAAA101}"/>
              </a:ext>
            </a:extLst>
          </p:cNvPr>
          <p:cNvSpPr/>
          <p:nvPr/>
        </p:nvSpPr>
        <p:spPr>
          <a:xfrm>
            <a:off x="390294" y="578584"/>
            <a:ext cx="7504770" cy="5740033"/>
          </a:xfrm>
          <a:prstGeom prst="rect">
            <a:avLst/>
          </a:prstGeom>
        </p:spPr>
        <p:txBody>
          <a:bodyPr wrap="square">
            <a:spAutoFit/>
          </a:bodyPr>
          <a:lstStyle/>
          <a:p>
            <a:r>
              <a:rPr lang="en-US" sz="2400" b="1" dirty="0">
                <a:solidFill>
                  <a:srgbClr val="051F10"/>
                </a:solidFill>
                <a:latin typeface="Raleway SemiBold" panose="020B0703030101060003" pitchFamily="34" charset="0"/>
              </a:rPr>
              <a:t>IPM Programs Combine Management Approaches for Greater Effectiveness.</a:t>
            </a:r>
            <a:br>
              <a:rPr lang="en-US" sz="2000" dirty="0"/>
            </a:br>
            <a:br>
              <a:rPr lang="en-US" dirty="0"/>
            </a:br>
            <a:r>
              <a:rPr lang="en-US" sz="2400" b="1" dirty="0">
                <a:solidFill>
                  <a:schemeClr val="accent2"/>
                </a:solidFill>
                <a:latin typeface="Raleway" panose="020B0503030101060003" pitchFamily="34" charset="0"/>
              </a:rPr>
              <a:t>Biological Control</a:t>
            </a:r>
          </a:p>
          <a:p>
            <a:pPr lvl="1"/>
            <a:r>
              <a:rPr lang="en-US" sz="2400" dirty="0">
                <a:solidFill>
                  <a:srgbClr val="051F10"/>
                </a:solidFill>
                <a:latin typeface="Raleway" panose="020B0503030101060003" pitchFamily="34" charset="0"/>
              </a:rPr>
              <a:t>The use of natural enemies like predators, parasites, pathogens, and competitors to feed on or disrupt an invasive species.  A form of control not eradication. Can provide long-term, widespread control.</a:t>
            </a:r>
          </a:p>
          <a:p>
            <a:r>
              <a:rPr lang="en-US" sz="800" dirty="0">
                <a:solidFill>
                  <a:srgbClr val="051F10"/>
                </a:solidFill>
                <a:latin typeface="Raleway" panose="020B0503030101060003" pitchFamily="34" charset="0"/>
              </a:rPr>
              <a:t> </a:t>
            </a:r>
            <a:br>
              <a:rPr lang="en-US" sz="2400" dirty="0">
                <a:latin typeface="Raleway" panose="020B0503030101060003" pitchFamily="34" charset="0"/>
              </a:rPr>
            </a:br>
            <a:r>
              <a:rPr lang="en-US" sz="2400" b="1" dirty="0">
                <a:solidFill>
                  <a:schemeClr val="accent2"/>
                </a:solidFill>
                <a:latin typeface="Raleway" panose="020B0503030101060003" pitchFamily="34" charset="0"/>
              </a:rPr>
              <a:t>Chemical Control</a:t>
            </a:r>
          </a:p>
          <a:p>
            <a:pPr lvl="1"/>
            <a:r>
              <a:rPr lang="en-US" sz="2400" dirty="0">
                <a:solidFill>
                  <a:srgbClr val="051F10"/>
                </a:solidFill>
                <a:latin typeface="Raleway" panose="020B0503030101060003" pitchFamily="34" charset="0"/>
              </a:rPr>
              <a:t>Chemical control is the use of pesticides. Pesticides are selected and applied in a way that minimizes their possible harm to people, non-target organisms, and the environment.</a:t>
            </a:r>
            <a:endParaRPr lang="en-US" dirty="0"/>
          </a:p>
          <a:p>
            <a:br>
              <a:rPr lang="en-US" sz="1100" dirty="0"/>
            </a:br>
            <a:r>
              <a:rPr lang="en-US" dirty="0"/>
              <a:t>        </a:t>
            </a:r>
            <a:r>
              <a:rPr lang="en-US" sz="1100" dirty="0">
                <a:solidFill>
                  <a:srgbClr val="051F10"/>
                </a:solidFill>
                <a:latin typeface="Raleway" panose="020B0503030101060003" pitchFamily="34" charset="0"/>
              </a:rPr>
              <a:t>Cornell College of Agricultural and Life Sciences </a:t>
            </a:r>
            <a:r>
              <a:rPr lang="en-US" sz="1100" dirty="0">
                <a:solidFill>
                  <a:srgbClr val="051F10"/>
                </a:solidFill>
                <a:latin typeface="Raleway" panose="020B0503030101060003" pitchFamily="34" charset="0"/>
                <a:hlinkClick r:id="rId2"/>
              </a:rPr>
              <a:t>Northeastern IPM Center</a:t>
            </a:r>
            <a:endParaRPr lang="en-US" sz="1100" dirty="0">
              <a:solidFill>
                <a:srgbClr val="051F10"/>
              </a:solidFill>
              <a:latin typeface="Raleway" panose="020B0503030101060003" pitchFamily="34" charset="0"/>
            </a:endParaRPr>
          </a:p>
        </p:txBody>
      </p:sp>
      <p:pic>
        <p:nvPicPr>
          <p:cNvPr id="4" name="Picture 3">
            <a:extLst>
              <a:ext uri="{FF2B5EF4-FFF2-40B4-BE49-F238E27FC236}">
                <a16:creationId xmlns:a16="http://schemas.microsoft.com/office/drawing/2014/main" id="{51860A9A-E5E8-487C-97C4-B3D46456EF37}"/>
              </a:ext>
            </a:extLst>
          </p:cNvPr>
          <p:cNvPicPr>
            <a:picLocks noChangeAspect="1"/>
          </p:cNvPicPr>
          <p:nvPr/>
        </p:nvPicPr>
        <p:blipFill rotWithShape="1">
          <a:blip r:embed="rId3"/>
          <a:srcRect r="50000"/>
          <a:stretch/>
        </p:blipFill>
        <p:spPr>
          <a:xfrm>
            <a:off x="7991243" y="802887"/>
            <a:ext cx="3724507" cy="5586761"/>
          </a:xfrm>
          <a:prstGeom prst="rect">
            <a:avLst/>
          </a:prstGeom>
        </p:spPr>
      </p:pic>
    </p:spTree>
    <p:extLst>
      <p:ext uri="{BB962C8B-B14F-4D97-AF65-F5344CB8AC3E}">
        <p14:creationId xmlns:p14="http://schemas.microsoft.com/office/powerpoint/2010/main" val="461849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70CC9E7-6EA2-4E0F-8549-AA77577C40B8}"/>
              </a:ext>
            </a:extLst>
          </p:cNvPr>
          <p:cNvSpPr txBox="1"/>
          <p:nvPr/>
        </p:nvSpPr>
        <p:spPr>
          <a:xfrm>
            <a:off x="309928" y="222103"/>
            <a:ext cx="8488384" cy="58477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200" dirty="0">
              <a:latin typeface="Raleway" panose="020B0503030101060003" pitchFamily="34" charset="0"/>
            </a:endParaRPr>
          </a:p>
          <a:p>
            <a:r>
              <a:rPr lang="en-US" sz="2400" dirty="0">
                <a:latin typeface="Raleway SemiBold" panose="020B0703030101060003" pitchFamily="34" charset="0"/>
              </a:rPr>
              <a:t>The PRISMS</a:t>
            </a:r>
          </a:p>
          <a:p>
            <a:endParaRPr lang="en-US" sz="800" dirty="0">
              <a:latin typeface="Raleway SemiBold" panose="020B0703030101060003" pitchFamily="34" charset="0"/>
            </a:endParaRPr>
          </a:p>
          <a:p>
            <a:r>
              <a:rPr lang="en-US" sz="2400" dirty="0">
                <a:solidFill>
                  <a:schemeClr val="accent2"/>
                </a:solidFill>
                <a:latin typeface="Raleway SemiBold" panose="020B0703030101060003" pitchFamily="34" charset="0"/>
              </a:rPr>
              <a:t>Prioritize high threat invasive species with a low number of populations. </a:t>
            </a:r>
          </a:p>
          <a:p>
            <a:pPr marL="800100" lvl="1" indent="-342900">
              <a:buFont typeface="Wingdings" panose="05000000000000000000" pitchFamily="2" charset="2"/>
              <a:buChar char="§"/>
            </a:pPr>
            <a:r>
              <a:rPr lang="en-US" sz="2200" dirty="0">
                <a:solidFill>
                  <a:schemeClr val="tx2"/>
                </a:solidFill>
                <a:latin typeface="Raleway" panose="020B0503030101060003" pitchFamily="34" charset="0"/>
              </a:rPr>
              <a:t>Efforts are focused on conservation targets that are highly significant or protect rare and endangered species.</a:t>
            </a:r>
            <a:endParaRPr lang="en-US" sz="2200" i="1" dirty="0">
              <a:solidFill>
                <a:schemeClr val="tx2"/>
              </a:solidFill>
              <a:latin typeface="Raleway" panose="020B0503030101060003" pitchFamily="34" charset="0"/>
            </a:endParaRPr>
          </a:p>
          <a:p>
            <a:r>
              <a:rPr lang="en-US" sz="1200" dirty="0">
                <a:solidFill>
                  <a:schemeClr val="tx1">
                    <a:lumMod val="50000"/>
                    <a:lumOff val="50000"/>
                  </a:schemeClr>
                </a:solidFill>
                <a:latin typeface="Raleway SemiBold" panose="020B0703030101060003" pitchFamily="34" charset="0"/>
              </a:rPr>
              <a:t> </a:t>
            </a:r>
            <a:endParaRPr lang="en-US" sz="1200" i="1" dirty="0">
              <a:solidFill>
                <a:schemeClr val="tx1">
                  <a:lumMod val="50000"/>
                  <a:lumOff val="50000"/>
                </a:schemeClr>
              </a:solidFill>
              <a:latin typeface="Raleway SemiBold" panose="020B0703030101060003" pitchFamily="34" charset="0"/>
            </a:endParaRPr>
          </a:p>
          <a:p>
            <a:r>
              <a:rPr lang="en-US" sz="2400" dirty="0">
                <a:solidFill>
                  <a:schemeClr val="accent2"/>
                </a:solidFill>
                <a:latin typeface="Raleway SemiBold" panose="020B0703030101060003" pitchFamily="34" charset="0"/>
              </a:rPr>
              <a:t>Prioritizes projects that have a high probability of success </a:t>
            </a:r>
          </a:p>
          <a:p>
            <a:pPr marL="800100" lvl="1" indent="-342900">
              <a:buFont typeface="Wingdings" panose="05000000000000000000" pitchFamily="2" charset="2"/>
              <a:buChar char="§"/>
            </a:pPr>
            <a:r>
              <a:rPr lang="en-US" sz="2200" dirty="0">
                <a:solidFill>
                  <a:schemeClr val="accent1"/>
                </a:solidFill>
                <a:latin typeface="Raleway" panose="020B0503030101060003" pitchFamily="34" charset="0"/>
              </a:rPr>
              <a:t>Seeking greatest impact with a limited capacity. </a:t>
            </a:r>
          </a:p>
          <a:p>
            <a:endParaRPr lang="en-US" sz="1200" dirty="0">
              <a:solidFill>
                <a:schemeClr val="accent2"/>
              </a:solidFill>
              <a:latin typeface="Raleway SemiBold" panose="020B0703030101060003" pitchFamily="34" charset="0"/>
            </a:endParaRPr>
          </a:p>
          <a:p>
            <a:r>
              <a:rPr lang="en-US" sz="2400" dirty="0">
                <a:solidFill>
                  <a:schemeClr val="accent2"/>
                </a:solidFill>
                <a:latin typeface="Raleway SemiBold" panose="020B0703030101060003" pitchFamily="34" charset="0"/>
              </a:rPr>
              <a:t>Prioritize efficient use of resources while providing the greatest return on work efforts. </a:t>
            </a:r>
          </a:p>
          <a:p>
            <a:pPr marL="914400" lvl="1" indent="-457200">
              <a:buFont typeface="Wingdings" panose="05000000000000000000" pitchFamily="2" charset="2"/>
              <a:buChar char="§"/>
            </a:pPr>
            <a:r>
              <a:rPr lang="en-US" sz="2200" dirty="0">
                <a:solidFill>
                  <a:schemeClr val="tx2"/>
                </a:solidFill>
                <a:latin typeface="Raleway" panose="020B0503030101060003" pitchFamily="34" charset="0"/>
              </a:rPr>
              <a:t>The Capital Region PRISM focuses on Priority Conservation Areas and Priority Waterbodies. Secondary sites are considered based on social, cultural, or partner priorities at the discretion of the PRISM.</a:t>
            </a:r>
            <a:endParaRPr lang="en-US" sz="2200" i="1" dirty="0">
              <a:solidFill>
                <a:schemeClr val="tx2"/>
              </a:solidFill>
              <a:latin typeface="Raleway" panose="020B0503030101060003" pitchFamily="34" charset="0"/>
            </a:endParaRPr>
          </a:p>
          <a:p>
            <a:endParaRPr lang="en-US" sz="2000" dirty="0">
              <a:solidFill>
                <a:schemeClr val="accent2"/>
              </a:solidFill>
              <a:latin typeface="Raleway SemiBold" panose="020B0703030101060003" pitchFamily="34" charset="0"/>
            </a:endParaRPr>
          </a:p>
        </p:txBody>
      </p:sp>
      <p:pic>
        <p:nvPicPr>
          <p:cNvPr id="6" name="Picture 5">
            <a:extLst>
              <a:ext uri="{FF2B5EF4-FFF2-40B4-BE49-F238E27FC236}">
                <a16:creationId xmlns:a16="http://schemas.microsoft.com/office/drawing/2014/main" id="{F944032B-FCB6-42BA-9A28-27EDBAFC73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37549" y="986957"/>
            <a:ext cx="3454439" cy="4318048"/>
          </a:xfrm>
          <a:prstGeom prst="rect">
            <a:avLst/>
          </a:prstGeom>
        </p:spPr>
      </p:pic>
    </p:spTree>
    <p:extLst>
      <p:ext uri="{BB962C8B-B14F-4D97-AF65-F5344CB8AC3E}">
        <p14:creationId xmlns:p14="http://schemas.microsoft.com/office/powerpoint/2010/main" val="1522377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599DC-0A26-4D64-8360-3597D6F87EDF}"/>
              </a:ext>
            </a:extLst>
          </p:cNvPr>
          <p:cNvSpPr>
            <a:spLocks noGrp="1"/>
          </p:cNvSpPr>
          <p:nvPr>
            <p:ph type="title" idx="4294967295"/>
          </p:nvPr>
        </p:nvSpPr>
        <p:spPr>
          <a:xfrm>
            <a:off x="331162" y="-298222"/>
            <a:ext cx="10058400" cy="1449387"/>
          </a:xfrm>
        </p:spPr>
        <p:txBody>
          <a:bodyPr>
            <a:normAutofit/>
          </a:bodyPr>
          <a:lstStyle/>
          <a:p>
            <a:r>
              <a:rPr lang="en-US" sz="3200" dirty="0">
                <a:solidFill>
                  <a:schemeClr val="accent1"/>
                </a:solidFill>
                <a:latin typeface="Raleway Medium" pitchFamily="2" charset="0"/>
                <a:cs typeface="Calibri Light"/>
              </a:rPr>
              <a:t>Management &amp; Prioritization</a:t>
            </a:r>
            <a:endParaRPr lang="en-US" sz="3200" dirty="0">
              <a:solidFill>
                <a:schemeClr val="accent1"/>
              </a:solidFill>
              <a:latin typeface="Raleway Medium" pitchFamily="2" charset="0"/>
            </a:endParaRPr>
          </a:p>
        </p:txBody>
      </p:sp>
      <p:pic>
        <p:nvPicPr>
          <p:cNvPr id="5" name="Picture 5" descr="Diagram&#10;&#10;Description automatically generated">
            <a:extLst>
              <a:ext uri="{FF2B5EF4-FFF2-40B4-BE49-F238E27FC236}">
                <a16:creationId xmlns:a16="http://schemas.microsoft.com/office/drawing/2014/main" id="{9E7042B8-8271-4C25-BC77-4708820278B6}"/>
              </a:ext>
            </a:extLst>
          </p:cNvPr>
          <p:cNvPicPr>
            <a:picLocks noGrp="1" noChangeAspect="1"/>
          </p:cNvPicPr>
          <p:nvPr>
            <p:ph sz="half" idx="4294967295"/>
          </p:nvPr>
        </p:nvPicPr>
        <p:blipFill>
          <a:blip r:embed="rId2"/>
          <a:stretch>
            <a:fillRect/>
          </a:stretch>
        </p:blipFill>
        <p:spPr>
          <a:xfrm>
            <a:off x="1022539" y="2264579"/>
            <a:ext cx="5322811" cy="4179887"/>
          </a:xfrm>
        </p:spPr>
      </p:pic>
      <p:sp>
        <p:nvSpPr>
          <p:cNvPr id="4" name="Content Placeholder 3">
            <a:extLst>
              <a:ext uri="{FF2B5EF4-FFF2-40B4-BE49-F238E27FC236}">
                <a16:creationId xmlns:a16="http://schemas.microsoft.com/office/drawing/2014/main" id="{2BE5D5A0-A85C-4B20-9E5F-B2E3E8FA6FDC}"/>
              </a:ext>
            </a:extLst>
          </p:cNvPr>
          <p:cNvSpPr>
            <a:spLocks noGrp="1"/>
          </p:cNvSpPr>
          <p:nvPr>
            <p:ph sz="half" idx="4294967295"/>
          </p:nvPr>
        </p:nvSpPr>
        <p:spPr>
          <a:xfrm>
            <a:off x="6921840" y="2704723"/>
            <a:ext cx="4573335" cy="4022725"/>
          </a:xfrm>
        </p:spPr>
        <p:txBody>
          <a:bodyPr vert="horz" lIns="0" tIns="45720" rIns="0" bIns="45720" rtlCol="0" anchor="t">
            <a:normAutofit/>
          </a:bodyPr>
          <a:lstStyle/>
          <a:p>
            <a:pPr marL="0" indent="0">
              <a:buNone/>
            </a:pPr>
            <a:r>
              <a:rPr lang="en-US" sz="2400" dirty="0">
                <a:solidFill>
                  <a:schemeClr val="tx1"/>
                </a:solidFill>
                <a:latin typeface="Raleway Medium" pitchFamily="2" charset="0"/>
                <a:cs typeface="Calibri" panose="020F0502020204030204"/>
              </a:rPr>
              <a:t>1. Goals</a:t>
            </a:r>
          </a:p>
          <a:p>
            <a:pPr lvl="1">
              <a:buFont typeface="Wingdings" panose="05000000000000000000" pitchFamily="2" charset="2"/>
              <a:buChar char="§"/>
            </a:pPr>
            <a:r>
              <a:rPr lang="en-US" sz="2400" dirty="0">
                <a:solidFill>
                  <a:schemeClr val="tx1"/>
                </a:solidFill>
                <a:latin typeface="Raleway Medium" pitchFamily="2" charset="0"/>
                <a:cs typeface="Calibri" panose="020F0502020204030204"/>
              </a:rPr>
              <a:t>Eradicate</a:t>
            </a:r>
          </a:p>
          <a:p>
            <a:pPr lvl="1">
              <a:buFont typeface="Wingdings" panose="05000000000000000000" pitchFamily="2" charset="2"/>
              <a:buChar char="§"/>
            </a:pPr>
            <a:r>
              <a:rPr lang="en-US" sz="2400" dirty="0">
                <a:solidFill>
                  <a:schemeClr val="tx1"/>
                </a:solidFill>
                <a:latin typeface="Raleway Medium" pitchFamily="2" charset="0"/>
                <a:cs typeface="Calibri" panose="020F0502020204030204"/>
              </a:rPr>
              <a:t>Contain</a:t>
            </a:r>
          </a:p>
          <a:p>
            <a:pPr lvl="1">
              <a:buFont typeface="Wingdings" panose="05000000000000000000" pitchFamily="2" charset="2"/>
              <a:buChar char="§"/>
            </a:pPr>
            <a:r>
              <a:rPr lang="en-US" sz="2400" dirty="0">
                <a:solidFill>
                  <a:schemeClr val="tx1"/>
                </a:solidFill>
                <a:latin typeface="Raleway Medium" pitchFamily="2" charset="0"/>
                <a:cs typeface="Calibri" panose="020F0502020204030204"/>
              </a:rPr>
              <a:t>Suppress</a:t>
            </a:r>
          </a:p>
          <a:p>
            <a:pPr lvl="1">
              <a:buFont typeface="Wingdings" panose="05000000000000000000" pitchFamily="2" charset="2"/>
              <a:buChar char="§"/>
            </a:pPr>
            <a:r>
              <a:rPr lang="en-US" sz="2400" dirty="0">
                <a:solidFill>
                  <a:schemeClr val="tx1"/>
                </a:solidFill>
                <a:latin typeface="Raleway Medium" pitchFamily="2" charset="0"/>
                <a:cs typeface="Calibri" panose="020F0502020204030204"/>
              </a:rPr>
              <a:t>Exclude</a:t>
            </a:r>
          </a:p>
          <a:p>
            <a:pPr lvl="1">
              <a:buFont typeface="Wingdings" panose="05000000000000000000" pitchFamily="2" charset="2"/>
              <a:buChar char="§"/>
            </a:pPr>
            <a:r>
              <a:rPr lang="en-US" sz="2400" dirty="0">
                <a:solidFill>
                  <a:schemeClr val="tx1"/>
                </a:solidFill>
                <a:latin typeface="Raleway Medium" pitchFamily="2" charset="0"/>
                <a:cs typeface="Calibri" panose="020F0502020204030204"/>
              </a:rPr>
              <a:t>Permitting &amp; Permissions</a:t>
            </a:r>
          </a:p>
          <a:p>
            <a:pPr lvl="1">
              <a:buFont typeface="Courier New" panose="020F0502020204030204" pitchFamily="34" charset="0"/>
              <a:buChar char="o"/>
            </a:pPr>
            <a:endParaRPr lang="en-US" sz="2000" dirty="0">
              <a:solidFill>
                <a:schemeClr val="tx1"/>
              </a:solidFill>
              <a:latin typeface="Raleway Medium" pitchFamily="2" charset="0"/>
              <a:cs typeface="Calibri" panose="020F0502020204030204"/>
            </a:endParaRPr>
          </a:p>
          <a:p>
            <a:pPr marL="0" indent="0">
              <a:buNone/>
            </a:pPr>
            <a:endParaRPr lang="en-US" dirty="0">
              <a:cs typeface="Calibri" panose="020F0502020204030204"/>
            </a:endParaRPr>
          </a:p>
        </p:txBody>
      </p:sp>
      <p:sp>
        <p:nvSpPr>
          <p:cNvPr id="3" name="Rectangle 2">
            <a:extLst>
              <a:ext uri="{FF2B5EF4-FFF2-40B4-BE49-F238E27FC236}">
                <a16:creationId xmlns:a16="http://schemas.microsoft.com/office/drawing/2014/main" id="{D21FC635-CDFE-42AE-B58C-26F7FE3C7E2C}"/>
              </a:ext>
            </a:extLst>
          </p:cNvPr>
          <p:cNvSpPr/>
          <p:nvPr/>
        </p:nvSpPr>
        <p:spPr>
          <a:xfrm>
            <a:off x="446049" y="1064250"/>
            <a:ext cx="11285033" cy="1200329"/>
          </a:xfrm>
          <a:prstGeom prst="rect">
            <a:avLst/>
          </a:prstGeom>
        </p:spPr>
        <p:txBody>
          <a:bodyPr wrap="square">
            <a:spAutoFit/>
          </a:bodyPr>
          <a:lstStyle/>
          <a:p>
            <a:r>
              <a:rPr lang="en-US" sz="2400" dirty="0">
                <a:solidFill>
                  <a:schemeClr val="accent1"/>
                </a:solidFill>
                <a:latin typeface="Raleway SemiBold" panose="020B0703030101060003" pitchFamily="34" charset="0"/>
                <a:ea typeface="Calibri" panose="020F0502020204030204" pitchFamily="34" charset="0"/>
              </a:rPr>
              <a:t>Invasive Species Management is an ongoing, iterative process. </a:t>
            </a:r>
          </a:p>
          <a:p>
            <a:pPr marL="342900" indent="-342900">
              <a:buFont typeface="Wingdings" panose="05000000000000000000" pitchFamily="2" charset="2"/>
              <a:buChar char="§"/>
            </a:pPr>
            <a:r>
              <a:rPr lang="en-US" sz="2400" dirty="0">
                <a:solidFill>
                  <a:schemeClr val="accent1"/>
                </a:solidFill>
                <a:latin typeface="Raleway SemiBold" panose="020B0703030101060003" pitchFamily="34" charset="0"/>
                <a:ea typeface="Calibri" panose="020F0502020204030204" pitchFamily="34" charset="0"/>
              </a:rPr>
              <a:t>Five basic steps in management.</a:t>
            </a:r>
          </a:p>
          <a:p>
            <a:pPr marL="342900" marR="0" lvl="0" indent="-342900">
              <a:spcBef>
                <a:spcPts val="0"/>
              </a:spcBef>
              <a:spcAft>
                <a:spcPts val="0"/>
              </a:spcAft>
              <a:buFont typeface="Wingdings" panose="05000000000000000000" pitchFamily="2" charset="2"/>
              <a:buChar char=""/>
            </a:pPr>
            <a:r>
              <a:rPr lang="en-US" sz="2400" dirty="0">
                <a:solidFill>
                  <a:schemeClr val="accent1"/>
                </a:solidFill>
                <a:latin typeface="Raleway SemiBold" panose="020B0703030101060003" pitchFamily="34" charset="0"/>
                <a:ea typeface="Calibri" panose="020F0502020204030204" pitchFamily="34" charset="0"/>
              </a:rPr>
              <a:t>Consider the phenology of the plant and best time for treatment.</a:t>
            </a:r>
          </a:p>
        </p:txBody>
      </p:sp>
    </p:spTree>
    <p:extLst>
      <p:ext uri="{BB962C8B-B14F-4D97-AF65-F5344CB8AC3E}">
        <p14:creationId xmlns:p14="http://schemas.microsoft.com/office/powerpoint/2010/main" val="757241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Diagram&#10;&#10;Description automatically generated">
            <a:extLst>
              <a:ext uri="{FF2B5EF4-FFF2-40B4-BE49-F238E27FC236}">
                <a16:creationId xmlns:a16="http://schemas.microsoft.com/office/drawing/2014/main" id="{9E7042B8-8271-4C25-BC77-4708820278B6}"/>
              </a:ext>
            </a:extLst>
          </p:cNvPr>
          <p:cNvPicPr>
            <a:picLocks noGrp="1" noChangeAspect="1"/>
          </p:cNvPicPr>
          <p:nvPr>
            <p:ph sz="half" idx="4294967295"/>
          </p:nvPr>
        </p:nvPicPr>
        <p:blipFill>
          <a:blip r:embed="rId2"/>
          <a:stretch>
            <a:fillRect/>
          </a:stretch>
        </p:blipFill>
        <p:spPr>
          <a:xfrm>
            <a:off x="455104" y="1339056"/>
            <a:ext cx="5322811" cy="4179887"/>
          </a:xfrm>
        </p:spPr>
      </p:pic>
      <p:sp>
        <p:nvSpPr>
          <p:cNvPr id="4" name="Content Placeholder 3">
            <a:extLst>
              <a:ext uri="{FF2B5EF4-FFF2-40B4-BE49-F238E27FC236}">
                <a16:creationId xmlns:a16="http://schemas.microsoft.com/office/drawing/2014/main" id="{2BE5D5A0-A85C-4B20-9E5F-B2E3E8FA6FDC}"/>
              </a:ext>
            </a:extLst>
          </p:cNvPr>
          <p:cNvSpPr>
            <a:spLocks noGrp="1"/>
          </p:cNvSpPr>
          <p:nvPr>
            <p:ph sz="half" idx="4294967295"/>
          </p:nvPr>
        </p:nvSpPr>
        <p:spPr>
          <a:xfrm>
            <a:off x="5928731" y="1727083"/>
            <a:ext cx="5431064" cy="4022725"/>
          </a:xfrm>
        </p:spPr>
        <p:txBody>
          <a:bodyPr vert="horz" lIns="0" tIns="45720" rIns="0" bIns="45720" rtlCol="0" anchor="t">
            <a:normAutofit/>
          </a:bodyPr>
          <a:lstStyle/>
          <a:p>
            <a:pPr marL="0" indent="0">
              <a:buNone/>
            </a:pPr>
            <a:r>
              <a:rPr lang="en-US" sz="2400" dirty="0">
                <a:solidFill>
                  <a:schemeClr val="tx1"/>
                </a:solidFill>
                <a:latin typeface="Raleway Medium" pitchFamily="2" charset="0"/>
                <a:cs typeface="Calibri" panose="020F0502020204030204"/>
              </a:rPr>
              <a:t>2. Prioritize Species and Infestations</a:t>
            </a:r>
          </a:p>
          <a:p>
            <a:pPr marL="749808" lvl="1" indent="-457200">
              <a:buFont typeface="Wingdings" panose="05000000000000000000" pitchFamily="2" charset="2"/>
              <a:buChar char="§"/>
            </a:pPr>
            <a:r>
              <a:rPr lang="en-US" sz="2400" dirty="0">
                <a:solidFill>
                  <a:schemeClr val="tx1"/>
                </a:solidFill>
                <a:latin typeface="Raleway Medium" pitchFamily="2" charset="0"/>
                <a:cs typeface="Calibri" panose="020F0502020204030204"/>
              </a:rPr>
              <a:t>Utilize tier lists to determine regional concern</a:t>
            </a:r>
          </a:p>
          <a:p>
            <a:pPr marL="749808" lvl="1" indent="-457200">
              <a:buFont typeface="Wingdings" panose="05000000000000000000" pitchFamily="2" charset="2"/>
              <a:buChar char="§"/>
            </a:pPr>
            <a:r>
              <a:rPr lang="en-US" sz="2400" dirty="0">
                <a:solidFill>
                  <a:schemeClr val="tx1"/>
                </a:solidFill>
                <a:latin typeface="Raleway Medium" pitchFamily="2" charset="0"/>
                <a:cs typeface="Calibri" panose="020F0502020204030204"/>
              </a:rPr>
              <a:t>Feasibility </a:t>
            </a:r>
          </a:p>
          <a:p>
            <a:pPr marL="749808" lvl="1" indent="-457200">
              <a:buFont typeface="Wingdings" panose="05000000000000000000" pitchFamily="2" charset="2"/>
              <a:buChar char="§"/>
            </a:pPr>
            <a:r>
              <a:rPr lang="en-US" sz="2400" dirty="0">
                <a:solidFill>
                  <a:schemeClr val="tx1"/>
                </a:solidFill>
                <a:latin typeface="Raleway Medium" pitchFamily="2" charset="0"/>
                <a:cs typeface="Calibri" panose="020F0502020204030204"/>
              </a:rPr>
              <a:t>Commitment that will Result in Success</a:t>
            </a:r>
          </a:p>
          <a:p>
            <a:pPr marL="0" indent="0">
              <a:buNone/>
            </a:pPr>
            <a:endParaRPr lang="en-US" dirty="0">
              <a:cs typeface="Calibri" panose="020F0502020204030204"/>
            </a:endParaRPr>
          </a:p>
        </p:txBody>
      </p:sp>
      <p:sp>
        <p:nvSpPr>
          <p:cNvPr id="3" name="Rectangle 2">
            <a:extLst>
              <a:ext uri="{FF2B5EF4-FFF2-40B4-BE49-F238E27FC236}">
                <a16:creationId xmlns:a16="http://schemas.microsoft.com/office/drawing/2014/main" id="{7BCA1F94-883F-418A-B304-687CD1D524A1}"/>
              </a:ext>
            </a:extLst>
          </p:cNvPr>
          <p:cNvSpPr/>
          <p:nvPr/>
        </p:nvSpPr>
        <p:spPr>
          <a:xfrm>
            <a:off x="455104" y="657251"/>
            <a:ext cx="3239990" cy="369332"/>
          </a:xfrm>
          <a:prstGeom prst="rect">
            <a:avLst/>
          </a:prstGeom>
        </p:spPr>
        <p:txBody>
          <a:bodyPr wrap="none">
            <a:spAutoFit/>
          </a:bodyPr>
          <a:lstStyle/>
          <a:p>
            <a:r>
              <a:rPr lang="en-US" dirty="0">
                <a:solidFill>
                  <a:schemeClr val="accent1"/>
                </a:solidFill>
                <a:latin typeface="Raleway Medium" pitchFamily="2" charset="0"/>
                <a:cs typeface="Calibri Light"/>
              </a:rPr>
              <a:t>Management &amp; Prioritization</a:t>
            </a:r>
            <a:endParaRPr lang="en-US" dirty="0"/>
          </a:p>
        </p:txBody>
      </p:sp>
    </p:spTree>
    <p:extLst>
      <p:ext uri="{BB962C8B-B14F-4D97-AF65-F5344CB8AC3E}">
        <p14:creationId xmlns:p14="http://schemas.microsoft.com/office/powerpoint/2010/main" val="3755917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10021A0-B3B7-42F6-B55F-9AAD944B34A4}"/>
              </a:ext>
            </a:extLst>
          </p:cNvPr>
          <p:cNvSpPr>
            <a:spLocks noGrp="1"/>
          </p:cNvSpPr>
          <p:nvPr>
            <p:ph sz="half" idx="4294967295"/>
          </p:nvPr>
        </p:nvSpPr>
        <p:spPr>
          <a:xfrm>
            <a:off x="6807654" y="1499126"/>
            <a:ext cx="5224512" cy="4575175"/>
          </a:xfrm>
        </p:spPr>
        <p:txBody>
          <a:bodyPr vert="horz" lIns="0" tIns="45720" rIns="0" bIns="45720" rtlCol="0" anchor="t">
            <a:normAutofit/>
          </a:bodyPr>
          <a:lstStyle/>
          <a:p>
            <a:pPr marL="0" indent="0">
              <a:buNone/>
            </a:pPr>
            <a:r>
              <a:rPr lang="en-US" sz="2400" dirty="0">
                <a:solidFill>
                  <a:schemeClr val="tx1"/>
                </a:solidFill>
                <a:latin typeface="Raleway Medium" pitchFamily="2" charset="0"/>
                <a:cs typeface="Calibri"/>
              </a:rPr>
              <a:t>3. Develop Management Plan</a:t>
            </a:r>
          </a:p>
          <a:p>
            <a:pPr lvl="1">
              <a:buFont typeface="Wingdings" panose="05000000000000000000" pitchFamily="2" charset="2"/>
              <a:buChar char="§"/>
            </a:pPr>
            <a:r>
              <a:rPr lang="en-US" sz="2400" dirty="0">
                <a:solidFill>
                  <a:schemeClr val="tx1"/>
                </a:solidFill>
                <a:latin typeface="Raleway Medium" pitchFamily="2" charset="0"/>
                <a:cs typeface="Calibri"/>
              </a:rPr>
              <a:t>Timeline</a:t>
            </a:r>
          </a:p>
          <a:p>
            <a:pPr lvl="1">
              <a:buFont typeface="Wingdings" panose="05000000000000000000" pitchFamily="2" charset="2"/>
              <a:buChar char="§"/>
            </a:pPr>
            <a:r>
              <a:rPr lang="en-US" sz="2400" dirty="0">
                <a:solidFill>
                  <a:schemeClr val="tx1"/>
                </a:solidFill>
                <a:latin typeface="Raleway Medium" pitchFamily="2" charset="0"/>
                <a:cs typeface="Calibri"/>
              </a:rPr>
              <a:t>Best Management Practice </a:t>
            </a:r>
          </a:p>
          <a:p>
            <a:pPr marL="324000" lvl="1" indent="0">
              <a:buNone/>
            </a:pPr>
            <a:r>
              <a:rPr lang="en-US" sz="2400" dirty="0">
                <a:solidFill>
                  <a:schemeClr val="tx1"/>
                </a:solidFill>
                <a:latin typeface="Raleway Medium" pitchFamily="2" charset="0"/>
                <a:cs typeface="Calibri"/>
              </a:rPr>
              <a:t>     Method (chemical/mechanical)</a:t>
            </a:r>
          </a:p>
          <a:p>
            <a:pPr lvl="1">
              <a:buFont typeface="Wingdings" panose="05000000000000000000" pitchFamily="2" charset="2"/>
              <a:buChar char="§"/>
            </a:pPr>
            <a:r>
              <a:rPr lang="en-US" sz="2400" dirty="0">
                <a:solidFill>
                  <a:schemeClr val="tx1"/>
                </a:solidFill>
                <a:latin typeface="Raleway Medium" pitchFamily="2" charset="0"/>
                <a:cs typeface="Calibri"/>
              </a:rPr>
              <a:t>Disposal </a:t>
            </a:r>
          </a:p>
          <a:p>
            <a:pPr lvl="1">
              <a:buFont typeface="Wingdings" panose="05000000000000000000" pitchFamily="2" charset="2"/>
              <a:buChar char="§"/>
            </a:pPr>
            <a:r>
              <a:rPr lang="en-US" sz="2400" dirty="0">
                <a:solidFill>
                  <a:schemeClr val="tx1"/>
                </a:solidFill>
                <a:latin typeface="Raleway Medium" pitchFamily="2" charset="0"/>
                <a:cs typeface="Calibri"/>
              </a:rPr>
              <a:t>Post-treatment monitoring</a:t>
            </a:r>
          </a:p>
          <a:p>
            <a:endParaRPr lang="en-US" dirty="0">
              <a:cs typeface="Calibri"/>
            </a:endParaRPr>
          </a:p>
        </p:txBody>
      </p:sp>
      <p:pic>
        <p:nvPicPr>
          <p:cNvPr id="6" name="Picture 5" descr="Diagram&#10;&#10;Description automatically generated">
            <a:extLst>
              <a:ext uri="{FF2B5EF4-FFF2-40B4-BE49-F238E27FC236}">
                <a16:creationId xmlns:a16="http://schemas.microsoft.com/office/drawing/2014/main" id="{884F9502-D4DD-44A9-A4E4-4995BDA93A0E}"/>
              </a:ext>
            </a:extLst>
          </p:cNvPr>
          <p:cNvPicPr>
            <a:picLocks noChangeAspect="1"/>
          </p:cNvPicPr>
          <p:nvPr/>
        </p:nvPicPr>
        <p:blipFill>
          <a:blip r:embed="rId2"/>
          <a:stretch>
            <a:fillRect/>
          </a:stretch>
        </p:blipFill>
        <p:spPr>
          <a:xfrm>
            <a:off x="807704" y="1499126"/>
            <a:ext cx="5629575" cy="4500234"/>
          </a:xfrm>
          <a:prstGeom prst="rect">
            <a:avLst/>
          </a:prstGeom>
        </p:spPr>
      </p:pic>
    </p:spTree>
    <p:extLst>
      <p:ext uri="{BB962C8B-B14F-4D97-AF65-F5344CB8AC3E}">
        <p14:creationId xmlns:p14="http://schemas.microsoft.com/office/powerpoint/2010/main" val="1004124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10021A0-B3B7-42F6-B55F-9AAD944B34A4}"/>
              </a:ext>
            </a:extLst>
          </p:cNvPr>
          <p:cNvSpPr>
            <a:spLocks noGrp="1"/>
          </p:cNvSpPr>
          <p:nvPr>
            <p:ph sz="half" idx="4294967295"/>
          </p:nvPr>
        </p:nvSpPr>
        <p:spPr>
          <a:xfrm>
            <a:off x="6829956" y="1178883"/>
            <a:ext cx="5057775" cy="4575175"/>
          </a:xfrm>
        </p:spPr>
        <p:txBody>
          <a:bodyPr vert="horz" lIns="0" tIns="45720" rIns="0" bIns="45720" rtlCol="0" anchor="t">
            <a:normAutofit/>
          </a:bodyPr>
          <a:lstStyle/>
          <a:p>
            <a:pPr marL="324000" lvl="1" indent="0">
              <a:buNone/>
            </a:pPr>
            <a:endParaRPr lang="en-US" dirty="0">
              <a:solidFill>
                <a:schemeClr val="tx1"/>
              </a:solidFill>
              <a:latin typeface="Raleway Medium" pitchFamily="2" charset="0"/>
              <a:cs typeface="Calibri"/>
            </a:endParaRPr>
          </a:p>
          <a:p>
            <a:pPr marL="0" indent="0">
              <a:buNone/>
            </a:pPr>
            <a:r>
              <a:rPr lang="en-US" sz="2400" dirty="0">
                <a:solidFill>
                  <a:schemeClr val="tx1"/>
                </a:solidFill>
                <a:latin typeface="Raleway Medium" pitchFamily="2" charset="0"/>
                <a:cs typeface="Calibri"/>
              </a:rPr>
              <a:t>4. Implement Management Actions</a:t>
            </a:r>
          </a:p>
          <a:p>
            <a:r>
              <a:rPr lang="en-US" sz="2400" dirty="0">
                <a:solidFill>
                  <a:schemeClr val="tx1"/>
                </a:solidFill>
                <a:latin typeface="Raleway Medium" pitchFamily="2" charset="0"/>
                <a:cs typeface="Calibri"/>
              </a:rPr>
              <a:t>Clean equipment and clothing to prevent spread</a:t>
            </a:r>
          </a:p>
          <a:p>
            <a:r>
              <a:rPr lang="en-US" sz="2400" dirty="0">
                <a:solidFill>
                  <a:schemeClr val="tx1"/>
                </a:solidFill>
                <a:latin typeface="Raleway Medium" pitchFamily="2" charset="0"/>
                <a:cs typeface="Calibri"/>
              </a:rPr>
              <a:t>Alter plan as needed if things change</a:t>
            </a:r>
          </a:p>
          <a:p>
            <a:r>
              <a:rPr lang="en-US" sz="2400" dirty="0">
                <a:solidFill>
                  <a:schemeClr val="tx1"/>
                </a:solidFill>
                <a:latin typeface="Raleway Medium" pitchFamily="2" charset="0"/>
                <a:cs typeface="Calibri"/>
              </a:rPr>
              <a:t>Restoration</a:t>
            </a:r>
          </a:p>
          <a:p>
            <a:pPr lvl="1">
              <a:buFont typeface="Arial" panose="020F0502020204030204" pitchFamily="34" charset="0"/>
              <a:buChar char="•"/>
            </a:pPr>
            <a:endParaRPr lang="en-US" sz="2000" dirty="0">
              <a:solidFill>
                <a:schemeClr val="tx1"/>
              </a:solidFill>
              <a:latin typeface="Raleway Medium" pitchFamily="2" charset="0"/>
              <a:cs typeface="Calibri"/>
            </a:endParaRPr>
          </a:p>
          <a:p>
            <a:pPr marL="324000" lvl="1" indent="0">
              <a:buNone/>
            </a:pPr>
            <a:endParaRPr lang="en-US" sz="2000" dirty="0">
              <a:solidFill>
                <a:schemeClr val="tx1"/>
              </a:solidFill>
              <a:latin typeface="Raleway Medium" pitchFamily="2" charset="0"/>
              <a:cs typeface="Calibri"/>
            </a:endParaRPr>
          </a:p>
          <a:p>
            <a:endParaRPr lang="en-US" dirty="0">
              <a:cs typeface="Calibri"/>
            </a:endParaRPr>
          </a:p>
        </p:txBody>
      </p:sp>
      <p:pic>
        <p:nvPicPr>
          <p:cNvPr id="6" name="Picture 5" descr="Diagram&#10;&#10;Description automatically generated">
            <a:extLst>
              <a:ext uri="{FF2B5EF4-FFF2-40B4-BE49-F238E27FC236}">
                <a16:creationId xmlns:a16="http://schemas.microsoft.com/office/drawing/2014/main" id="{884F9502-D4DD-44A9-A4E4-4995BDA93A0E}"/>
              </a:ext>
            </a:extLst>
          </p:cNvPr>
          <p:cNvPicPr>
            <a:picLocks noChangeAspect="1"/>
          </p:cNvPicPr>
          <p:nvPr/>
        </p:nvPicPr>
        <p:blipFill>
          <a:blip r:embed="rId2"/>
          <a:stretch>
            <a:fillRect/>
          </a:stretch>
        </p:blipFill>
        <p:spPr>
          <a:xfrm>
            <a:off x="896914" y="1178883"/>
            <a:ext cx="5629575" cy="4500234"/>
          </a:xfrm>
          <a:prstGeom prst="rect">
            <a:avLst/>
          </a:prstGeom>
        </p:spPr>
      </p:pic>
    </p:spTree>
    <p:extLst>
      <p:ext uri="{BB962C8B-B14F-4D97-AF65-F5344CB8AC3E}">
        <p14:creationId xmlns:p14="http://schemas.microsoft.com/office/powerpoint/2010/main" val="3487060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10021A0-B3B7-42F6-B55F-9AAD944B34A4}"/>
              </a:ext>
            </a:extLst>
          </p:cNvPr>
          <p:cNvSpPr>
            <a:spLocks noGrp="1"/>
          </p:cNvSpPr>
          <p:nvPr>
            <p:ph sz="half" idx="4294967295"/>
          </p:nvPr>
        </p:nvSpPr>
        <p:spPr>
          <a:xfrm>
            <a:off x="6807654" y="1499126"/>
            <a:ext cx="5057775" cy="4575175"/>
          </a:xfrm>
        </p:spPr>
        <p:txBody>
          <a:bodyPr vert="horz" lIns="0" tIns="45720" rIns="0" bIns="45720" rtlCol="0" anchor="t">
            <a:normAutofit/>
          </a:bodyPr>
          <a:lstStyle/>
          <a:p>
            <a:pPr marL="324000" lvl="1" indent="0">
              <a:buNone/>
            </a:pPr>
            <a:endParaRPr lang="en-US" dirty="0">
              <a:solidFill>
                <a:schemeClr val="tx1"/>
              </a:solidFill>
              <a:latin typeface="Raleway Medium" pitchFamily="2" charset="0"/>
              <a:cs typeface="Calibri"/>
            </a:endParaRPr>
          </a:p>
          <a:p>
            <a:pPr lvl="1">
              <a:buFont typeface="Arial" panose="020F0502020204030204" pitchFamily="34" charset="0"/>
              <a:buChar char="•"/>
            </a:pPr>
            <a:endParaRPr lang="en-US" sz="2000" dirty="0">
              <a:solidFill>
                <a:schemeClr val="tx1"/>
              </a:solidFill>
              <a:latin typeface="Raleway Medium" pitchFamily="2" charset="0"/>
              <a:cs typeface="Calibri"/>
            </a:endParaRPr>
          </a:p>
          <a:p>
            <a:pPr marL="324000" lvl="1" indent="0">
              <a:buNone/>
            </a:pPr>
            <a:endParaRPr lang="en-US" sz="2000" dirty="0">
              <a:solidFill>
                <a:schemeClr val="tx1"/>
              </a:solidFill>
              <a:latin typeface="Raleway Medium" pitchFamily="2" charset="0"/>
              <a:cs typeface="Calibri"/>
            </a:endParaRPr>
          </a:p>
          <a:p>
            <a:endParaRPr lang="en-US" dirty="0">
              <a:cs typeface="Calibri"/>
            </a:endParaRPr>
          </a:p>
        </p:txBody>
      </p:sp>
      <p:pic>
        <p:nvPicPr>
          <p:cNvPr id="6" name="Picture 5" descr="Diagram&#10;&#10;Description automatically generated">
            <a:extLst>
              <a:ext uri="{FF2B5EF4-FFF2-40B4-BE49-F238E27FC236}">
                <a16:creationId xmlns:a16="http://schemas.microsoft.com/office/drawing/2014/main" id="{884F9502-D4DD-44A9-A4E4-4995BDA93A0E}"/>
              </a:ext>
            </a:extLst>
          </p:cNvPr>
          <p:cNvPicPr>
            <a:picLocks noChangeAspect="1"/>
          </p:cNvPicPr>
          <p:nvPr/>
        </p:nvPicPr>
        <p:blipFill>
          <a:blip r:embed="rId2"/>
          <a:stretch>
            <a:fillRect/>
          </a:stretch>
        </p:blipFill>
        <p:spPr>
          <a:xfrm>
            <a:off x="466425" y="1264221"/>
            <a:ext cx="5629575" cy="4500234"/>
          </a:xfrm>
          <a:prstGeom prst="rect">
            <a:avLst/>
          </a:prstGeom>
        </p:spPr>
      </p:pic>
      <p:sp>
        <p:nvSpPr>
          <p:cNvPr id="2" name="Rectangle 1">
            <a:extLst>
              <a:ext uri="{FF2B5EF4-FFF2-40B4-BE49-F238E27FC236}">
                <a16:creationId xmlns:a16="http://schemas.microsoft.com/office/drawing/2014/main" id="{0F004394-F1DB-43FF-8BE3-C7751630D2CB}"/>
              </a:ext>
            </a:extLst>
          </p:cNvPr>
          <p:cNvSpPr/>
          <p:nvPr/>
        </p:nvSpPr>
        <p:spPr>
          <a:xfrm>
            <a:off x="6264635" y="1599487"/>
            <a:ext cx="5734078" cy="5078313"/>
          </a:xfrm>
          <a:prstGeom prst="rect">
            <a:avLst/>
          </a:prstGeom>
        </p:spPr>
        <p:txBody>
          <a:bodyPr wrap="square">
            <a:spAutoFit/>
          </a:bodyPr>
          <a:lstStyle/>
          <a:p>
            <a:r>
              <a:rPr lang="en-US" dirty="0">
                <a:latin typeface="Raleway Medium" pitchFamily="2" charset="0"/>
                <a:cs typeface="Calibri"/>
              </a:rPr>
              <a:t>5</a:t>
            </a:r>
            <a:r>
              <a:rPr lang="en-US" sz="2400" dirty="0">
                <a:latin typeface="Raleway Medium" pitchFamily="2" charset="0"/>
                <a:cs typeface="Calibri"/>
              </a:rPr>
              <a:t>. Monitor and Assess Treatments</a:t>
            </a:r>
          </a:p>
          <a:p>
            <a:endParaRPr lang="en-US" sz="2400" dirty="0">
              <a:latin typeface="Raleway Medium" pitchFamily="2" charset="0"/>
              <a:cs typeface="Calibri"/>
            </a:endParaRPr>
          </a:p>
          <a:p>
            <a:pPr>
              <a:buFont typeface="Wingdings" panose="05000000000000000000" pitchFamily="2" charset="2"/>
              <a:buChar char="§"/>
            </a:pPr>
            <a:r>
              <a:rPr lang="en-US" sz="2400" dirty="0">
                <a:latin typeface="Raleway Medium" pitchFamily="2" charset="0"/>
                <a:cs typeface="Calibri"/>
              </a:rPr>
              <a:t> 	</a:t>
            </a:r>
            <a:r>
              <a:rPr lang="en-US" sz="2400" dirty="0">
                <a:latin typeface="Raleway" panose="020B0503030101060003" pitchFamily="34" charset="0"/>
                <a:cs typeface="Calibri"/>
              </a:rPr>
              <a:t>Record </a:t>
            </a:r>
          </a:p>
          <a:p>
            <a:r>
              <a:rPr lang="en-US" sz="2400" dirty="0">
                <a:latin typeface="Raleway" panose="020B0503030101060003" pitchFamily="34" charset="0"/>
                <a:cs typeface="Calibri"/>
              </a:rPr>
              <a:t>   	-</a:t>
            </a:r>
            <a:r>
              <a:rPr lang="en-US" sz="2000" dirty="0">
                <a:latin typeface="Raleway" panose="020B0503030101060003" pitchFamily="34" charset="0"/>
                <a:cs typeface="Calibri"/>
              </a:rPr>
              <a:t>Stems or Percent Ground Cover Removed</a:t>
            </a:r>
            <a:endParaRPr lang="en-US" sz="2400" dirty="0">
              <a:latin typeface="Raleway" panose="020B0503030101060003" pitchFamily="34" charset="0"/>
              <a:cs typeface="Calibri"/>
            </a:endParaRPr>
          </a:p>
          <a:p>
            <a:r>
              <a:rPr lang="en-US" sz="2400" dirty="0">
                <a:latin typeface="Raleway" panose="020B0503030101060003" pitchFamily="34" charset="0"/>
                <a:cs typeface="Calibri"/>
              </a:rPr>
              <a:t> </a:t>
            </a:r>
          </a:p>
          <a:p>
            <a:pPr marL="342900" indent="-342900">
              <a:buFont typeface="Wingdings" panose="05000000000000000000" pitchFamily="2" charset="2"/>
              <a:buChar char="§"/>
            </a:pPr>
            <a:r>
              <a:rPr lang="en-US" sz="2400" dirty="0">
                <a:latin typeface="Raleway" panose="020B0503030101060003" pitchFamily="34" charset="0"/>
                <a:cs typeface="Calibri"/>
              </a:rPr>
              <a:t>Post Monitoring Checks </a:t>
            </a:r>
          </a:p>
          <a:p>
            <a:r>
              <a:rPr lang="en-US" sz="2400" dirty="0">
                <a:latin typeface="Raleway" panose="020B0503030101060003" pitchFamily="34" charset="0"/>
                <a:cs typeface="Calibri"/>
              </a:rPr>
              <a:t>  	</a:t>
            </a:r>
            <a:r>
              <a:rPr lang="en-US" sz="2000" dirty="0">
                <a:latin typeface="Raleway" panose="020B0503030101060003" pitchFamily="34" charset="0"/>
                <a:cs typeface="Calibri"/>
              </a:rPr>
              <a:t>-Season and Annually</a:t>
            </a:r>
            <a:endParaRPr lang="en-US" sz="2400" dirty="0">
              <a:latin typeface="Raleway" panose="020B0503030101060003" pitchFamily="34" charset="0"/>
              <a:cs typeface="Calibri"/>
            </a:endParaRPr>
          </a:p>
          <a:p>
            <a:r>
              <a:rPr lang="en-US" sz="2400" dirty="0">
                <a:latin typeface="Raleway" panose="020B0503030101060003" pitchFamily="34" charset="0"/>
                <a:cs typeface="Calibri"/>
              </a:rPr>
              <a:t> </a:t>
            </a:r>
          </a:p>
          <a:p>
            <a:pPr>
              <a:buFont typeface="Wingdings" panose="05000000000000000000" pitchFamily="2" charset="2"/>
              <a:buChar char="§"/>
            </a:pPr>
            <a:r>
              <a:rPr lang="en-US" sz="2400" dirty="0">
                <a:latin typeface="Raleway" panose="020B0503030101060003" pitchFamily="34" charset="0"/>
                <a:cs typeface="Calibri"/>
              </a:rPr>
              <a:t>   Assess for Restoration</a:t>
            </a:r>
          </a:p>
          <a:p>
            <a:pPr>
              <a:buFont typeface="Wingdings" panose="05000000000000000000" pitchFamily="2" charset="2"/>
              <a:buChar char="§"/>
            </a:pPr>
            <a:endParaRPr lang="en-US" sz="2400" dirty="0">
              <a:latin typeface="Raleway" panose="020B0503030101060003" pitchFamily="34" charset="0"/>
              <a:cs typeface="Calibri"/>
            </a:endParaRPr>
          </a:p>
          <a:p>
            <a:pPr>
              <a:buFont typeface="Wingdings" panose="05000000000000000000" pitchFamily="2" charset="2"/>
              <a:buChar char="§"/>
            </a:pPr>
            <a:r>
              <a:rPr lang="en-US" sz="2400" dirty="0">
                <a:latin typeface="Raleway" panose="020B0503030101060003" pitchFamily="34" charset="0"/>
                <a:cs typeface="Calibri"/>
              </a:rPr>
              <a:t>   Use Locally Native Replanting's</a:t>
            </a:r>
          </a:p>
          <a:p>
            <a:r>
              <a:rPr lang="en-US" sz="2400" dirty="0">
                <a:latin typeface="Raleway" panose="020B0503030101060003" pitchFamily="34" charset="0"/>
                <a:cs typeface="Calibri"/>
              </a:rPr>
              <a:t>       -</a:t>
            </a:r>
            <a:r>
              <a:rPr lang="en-US" sz="2000" dirty="0">
                <a:latin typeface="Raleway" panose="020B0503030101060003" pitchFamily="34" charset="0"/>
                <a:cs typeface="Calibri"/>
              </a:rPr>
              <a:t>Diverse plantings for resiliency  </a:t>
            </a:r>
          </a:p>
          <a:p>
            <a:endParaRPr lang="en-US" dirty="0">
              <a:latin typeface="Raleway Medium" pitchFamily="2" charset="0"/>
              <a:cs typeface="Calibri"/>
            </a:endParaRPr>
          </a:p>
          <a:p>
            <a:endParaRPr lang="en-US" dirty="0"/>
          </a:p>
        </p:txBody>
      </p:sp>
    </p:spTree>
    <p:extLst>
      <p:ext uri="{BB962C8B-B14F-4D97-AF65-F5344CB8AC3E}">
        <p14:creationId xmlns:p14="http://schemas.microsoft.com/office/powerpoint/2010/main" val="3250640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FFC56B-9E58-4A5A-8865-F05BA16142E9}"/>
              </a:ext>
            </a:extLst>
          </p:cNvPr>
          <p:cNvPicPr/>
          <p:nvPr/>
        </p:nvPicPr>
        <p:blipFill rotWithShape="1">
          <a:blip r:embed="rId2"/>
          <a:srcRect l="50501" t="49192" r="2789" b="5456"/>
          <a:stretch/>
        </p:blipFill>
        <p:spPr bwMode="auto">
          <a:xfrm>
            <a:off x="2061743" y="2837985"/>
            <a:ext cx="8068511" cy="2738446"/>
          </a:xfrm>
          <a:prstGeom prst="rect">
            <a:avLst/>
          </a:prstGeom>
          <a:ln>
            <a:noFill/>
          </a:ln>
          <a:extLst>
            <a:ext uri="{53640926-AAD7-44D8-BBD7-CCE9431645EC}">
              <a14:shadowObscured xmlns:a14="http://schemas.microsoft.com/office/drawing/2010/main"/>
            </a:ext>
          </a:extLst>
        </p:spPr>
      </p:pic>
      <p:sp>
        <p:nvSpPr>
          <p:cNvPr id="3" name="Rectangle 2">
            <a:extLst>
              <a:ext uri="{FF2B5EF4-FFF2-40B4-BE49-F238E27FC236}">
                <a16:creationId xmlns:a16="http://schemas.microsoft.com/office/drawing/2014/main" id="{231E8F3E-1024-45DD-86DE-09A226EB5D79}"/>
              </a:ext>
            </a:extLst>
          </p:cNvPr>
          <p:cNvSpPr/>
          <p:nvPr/>
        </p:nvSpPr>
        <p:spPr>
          <a:xfrm>
            <a:off x="517300" y="690554"/>
            <a:ext cx="11157399" cy="2431435"/>
          </a:xfrm>
          <a:prstGeom prst="rect">
            <a:avLst/>
          </a:prstGeom>
        </p:spPr>
        <p:txBody>
          <a:bodyPr wrap="square">
            <a:spAutoFit/>
          </a:bodyPr>
          <a:lstStyle/>
          <a:p>
            <a:r>
              <a:rPr lang="en-US" sz="2400" b="1" dirty="0">
                <a:latin typeface="Raleway SemiBold" panose="020B0703030101060003" pitchFamily="34" charset="0"/>
                <a:ea typeface="Calibri" panose="020F0502020204030204" pitchFamily="34" charset="0"/>
              </a:rPr>
              <a:t>Prioritization </a:t>
            </a:r>
            <a:endParaRPr lang="en-US" sz="2400" dirty="0">
              <a:latin typeface="Raleway SemiBold" panose="020B0703030101060003" pitchFamily="34" charset="0"/>
              <a:ea typeface="Calibri" panose="020F0502020204030204" pitchFamily="34" charset="0"/>
            </a:endParaRPr>
          </a:p>
          <a:p>
            <a:pPr marL="342900" indent="-342900">
              <a:buFont typeface="Wingdings" panose="05000000000000000000" pitchFamily="2" charset="2"/>
              <a:buChar char="§"/>
            </a:pPr>
            <a:r>
              <a:rPr lang="en-US" sz="2400" dirty="0">
                <a:solidFill>
                  <a:schemeClr val="accent1"/>
                </a:solidFill>
                <a:latin typeface="Raleway SemiBold" panose="020B0703030101060003" pitchFamily="34" charset="0"/>
                <a:ea typeface="Calibri" panose="020F0502020204030204" pitchFamily="34" charset="0"/>
              </a:rPr>
              <a:t>With  a selected control strategy in hand  prioritize the work effort. Start with low density satellite populations then into the core of the infestation.</a:t>
            </a:r>
          </a:p>
          <a:p>
            <a:r>
              <a:rPr lang="en-US" sz="800" dirty="0">
                <a:solidFill>
                  <a:schemeClr val="accent1"/>
                </a:solidFill>
                <a:latin typeface="Raleway SemiBold" panose="020B0703030101060003" pitchFamily="34" charset="0"/>
                <a:ea typeface="Calibri" panose="020F0502020204030204" pitchFamily="34" charset="0"/>
              </a:rPr>
              <a:t> </a:t>
            </a:r>
            <a:endParaRPr lang="en-US" sz="800" b="1" dirty="0">
              <a:solidFill>
                <a:schemeClr val="accent1"/>
              </a:solidFill>
              <a:latin typeface="Raleway SemiBold" panose="020B0703030101060003" pitchFamily="34" charset="0"/>
              <a:ea typeface="Calibri" panose="020F0502020204030204" pitchFamily="34" charset="0"/>
            </a:endParaRPr>
          </a:p>
          <a:p>
            <a:pPr lvl="2">
              <a:buClr>
                <a:srgbClr val="000000"/>
              </a:buClr>
            </a:pPr>
            <a:r>
              <a:rPr lang="en-US" sz="2200" b="1" dirty="0">
                <a:solidFill>
                  <a:schemeClr val="accent1"/>
                </a:solidFill>
                <a:latin typeface="Raleway SemiBold" panose="020B0703030101060003" pitchFamily="34" charset="0"/>
                <a:ea typeface="Calibri" panose="020F0502020204030204" pitchFamily="34" charset="0"/>
              </a:rPr>
              <a:t>-</a:t>
            </a:r>
            <a:r>
              <a:rPr lang="en-US" sz="2400" b="1" dirty="0">
                <a:solidFill>
                  <a:schemeClr val="accent1"/>
                </a:solidFill>
                <a:latin typeface="Raleway SemiBold" panose="020B0703030101060003" pitchFamily="34" charset="0"/>
                <a:ea typeface="Calibri" panose="020F0502020204030204" pitchFamily="34" charset="0"/>
              </a:rPr>
              <a:t> </a:t>
            </a:r>
            <a:r>
              <a:rPr lang="en-US" sz="2200" dirty="0">
                <a:solidFill>
                  <a:schemeClr val="accent1"/>
                </a:solidFill>
                <a:latin typeface="Raleway" panose="020B0503030101060003" pitchFamily="34" charset="0"/>
                <a:ea typeface="Calibri" panose="020F0502020204030204" pitchFamily="34" charset="0"/>
              </a:rPr>
              <a:t>Less difficult to more intensive, expensive and time consuming.</a:t>
            </a:r>
          </a:p>
          <a:p>
            <a:pPr lvl="2">
              <a:buClr>
                <a:srgbClr val="000000"/>
              </a:buClr>
            </a:pPr>
            <a:r>
              <a:rPr lang="en-US" sz="2200" dirty="0">
                <a:solidFill>
                  <a:schemeClr val="accent1"/>
                </a:solidFill>
                <a:latin typeface="Raleway" panose="020B0503030101060003" pitchFamily="34" charset="0"/>
                <a:ea typeface="Calibri" panose="020F0502020204030204" pitchFamily="34" charset="0"/>
              </a:rPr>
              <a:t>- Strategy prevents minor, manageable infestations from becoming larger</a:t>
            </a:r>
          </a:p>
          <a:p>
            <a:r>
              <a:rPr lang="en-US" sz="2400" dirty="0">
                <a:solidFill>
                  <a:schemeClr val="accent1"/>
                </a:solidFill>
                <a:latin typeface="Raleway SemiBold" panose="020B0703030101060003" pitchFamily="34" charset="0"/>
                <a:ea typeface="Calibri" panose="020F0502020204030204" pitchFamily="34" charset="0"/>
              </a:rPr>
              <a:t> </a:t>
            </a:r>
            <a:endParaRPr lang="en-US" dirty="0">
              <a:solidFill>
                <a:schemeClr val="accent1"/>
              </a:solidFill>
              <a:latin typeface="Raleway SemiBold" panose="020B0703030101060003" pitchFamily="34" charset="0"/>
              <a:ea typeface="Calibri" panose="020F0502020204030204" pitchFamily="34" charset="0"/>
            </a:endParaRPr>
          </a:p>
        </p:txBody>
      </p:sp>
      <p:sp>
        <p:nvSpPr>
          <p:cNvPr id="4" name="Rectangle 3">
            <a:extLst>
              <a:ext uri="{FF2B5EF4-FFF2-40B4-BE49-F238E27FC236}">
                <a16:creationId xmlns:a16="http://schemas.microsoft.com/office/drawing/2014/main" id="{645E76C6-27D7-46D2-854C-A2D990050879}"/>
              </a:ext>
            </a:extLst>
          </p:cNvPr>
          <p:cNvSpPr/>
          <p:nvPr/>
        </p:nvSpPr>
        <p:spPr>
          <a:xfrm>
            <a:off x="2061743" y="5599555"/>
            <a:ext cx="8068510" cy="275973"/>
          </a:xfrm>
          <a:prstGeom prst="rect">
            <a:avLst/>
          </a:prstGeom>
        </p:spPr>
        <p:txBody>
          <a:bodyPr wrap="square" lIns="91440" tIns="45720" rIns="91440" bIns="45720" anchor="t">
            <a:spAutoFit/>
          </a:bodyPr>
          <a:lstStyle/>
          <a:p>
            <a:pPr>
              <a:lnSpc>
                <a:spcPct val="106000"/>
              </a:lnSpc>
              <a:spcAft>
                <a:spcPts val="800"/>
              </a:spcAft>
            </a:pPr>
            <a:r>
              <a:rPr lang="en-US" sz="1200" dirty="0">
                <a:solidFill>
                  <a:schemeClr val="accent1">
                    <a:lumMod val="75000"/>
                  </a:schemeClr>
                </a:solidFill>
                <a:latin typeface="Raleway SemiBold" panose="020B0703030101060003" pitchFamily="34" charset="0"/>
                <a:ea typeface="Calibri" panose="020F0502020204030204" pitchFamily="34" charset="0"/>
                <a:cs typeface="Calibri"/>
              </a:rPr>
              <a:t>The New York State Department of Environmental Conservation “Managing Invasive Plants In Riparian Areas</a:t>
            </a:r>
            <a:endParaRPr lang="en-US" sz="1400" dirty="0">
              <a:solidFill>
                <a:schemeClr val="accent1">
                  <a:lumMod val="75000"/>
                </a:schemeClr>
              </a:solidFill>
              <a:effectLst/>
              <a:latin typeface="Raleway SemiBold" panose="020B07030301010600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4275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2" name="Picture 28" descr="New York State Agriculture and Markets - Long Island Food Council">
            <a:extLst>
              <a:ext uri="{FF2B5EF4-FFF2-40B4-BE49-F238E27FC236}">
                <a16:creationId xmlns:a16="http://schemas.microsoft.com/office/drawing/2014/main" id="{8BC66882-7F34-4005-A8D8-2DE62B4CC5A7}"/>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3502012" y="3885672"/>
            <a:ext cx="3000376" cy="8572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5A52B9F-2B9F-4AA9-8B96-79106B9F41F0}"/>
              </a:ext>
            </a:extLst>
          </p:cNvPr>
          <p:cNvSpPr/>
          <p:nvPr/>
        </p:nvSpPr>
        <p:spPr>
          <a:xfrm>
            <a:off x="392947" y="682976"/>
            <a:ext cx="12087155" cy="1416285"/>
          </a:xfrm>
          <a:prstGeom prst="rect">
            <a:avLst/>
          </a:prstGeom>
        </p:spPr>
        <p:txBody>
          <a:bodyPr wrap="square">
            <a:spAutoFit/>
          </a:bodyPr>
          <a:lstStyle/>
          <a:p>
            <a:pPr>
              <a:lnSpc>
                <a:spcPts val="3400"/>
              </a:lnSpc>
              <a:spcBef>
                <a:spcPts val="400"/>
              </a:spcBef>
            </a:pPr>
            <a:r>
              <a:rPr lang="en-US" sz="4000" spc="30" dirty="0">
                <a:solidFill>
                  <a:schemeClr val="accent1">
                    <a:lumMod val="75000"/>
                  </a:schemeClr>
                </a:solidFill>
                <a:latin typeface="Raleway SemiBold" pitchFamily="2" charset="0"/>
                <a:ea typeface="Calibri" panose="020F0502020204030204" pitchFamily="34" charset="0"/>
                <a:cs typeface="Times New Roman" panose="02020603050405020304" pitchFamily="18" charset="0"/>
              </a:rPr>
              <a:t>Partnerships for Regional </a:t>
            </a:r>
          </a:p>
          <a:p>
            <a:pPr>
              <a:lnSpc>
                <a:spcPts val="3400"/>
              </a:lnSpc>
              <a:spcBef>
                <a:spcPts val="400"/>
              </a:spcBef>
            </a:pPr>
            <a:r>
              <a:rPr lang="en-US" sz="4000" spc="30" dirty="0">
                <a:solidFill>
                  <a:schemeClr val="accent1">
                    <a:lumMod val="75000"/>
                  </a:schemeClr>
                </a:solidFill>
                <a:latin typeface="Raleway SemiBold" pitchFamily="2" charset="0"/>
                <a:ea typeface="Calibri" panose="020F0502020204030204" pitchFamily="34" charset="0"/>
                <a:cs typeface="Times New Roman" panose="02020603050405020304" pitchFamily="18" charset="0"/>
              </a:rPr>
              <a:t>Invasive Species Management</a:t>
            </a:r>
          </a:p>
          <a:p>
            <a:pPr>
              <a:lnSpc>
                <a:spcPts val="3400"/>
              </a:lnSpc>
            </a:pPr>
            <a:r>
              <a:rPr lang="en-US" sz="2400" dirty="0">
                <a:solidFill>
                  <a:schemeClr val="accent2"/>
                </a:solidFill>
                <a:latin typeface="Raleway SemiBold" pitchFamily="2" charset="0"/>
                <a:ea typeface="Calibri" panose="020F0502020204030204" pitchFamily="34" charset="0"/>
                <a:cs typeface="Times New Roman" panose="02020603050405020304" pitchFamily="18" charset="0"/>
              </a:rPr>
              <a:t>New York State PRISM’s</a:t>
            </a:r>
            <a:endParaRPr lang="en-US" sz="800" dirty="0">
              <a:solidFill>
                <a:schemeClr val="accent2"/>
              </a:solidFill>
              <a:latin typeface="Raleway SemiBold" pitchFamily="2" charset="0"/>
              <a:ea typeface="Calibri" panose="020F0502020204030204" pitchFamily="34" charset="0"/>
              <a:cs typeface="Times New Roman" panose="02020603050405020304" pitchFamily="18" charset="0"/>
            </a:endParaRPr>
          </a:p>
        </p:txBody>
      </p:sp>
      <p:pic>
        <p:nvPicPr>
          <p:cNvPr id="1050" name="Picture 26" descr="NYSDEC Public Shellfish Mapper">
            <a:extLst>
              <a:ext uri="{FF2B5EF4-FFF2-40B4-BE49-F238E27FC236}">
                <a16:creationId xmlns:a16="http://schemas.microsoft.com/office/drawing/2014/main" id="{B6322E9C-40E9-48FB-885F-15345F64ED1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a:fillRect/>
          </a:stretch>
        </p:blipFill>
        <p:spPr bwMode="auto">
          <a:xfrm>
            <a:off x="392947" y="3774457"/>
            <a:ext cx="4337997" cy="107968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9D5EE992-14D8-43AB-8381-D313DE900C2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2669" r="6977"/>
          <a:stretch/>
        </p:blipFill>
        <p:spPr>
          <a:xfrm rot="5400000">
            <a:off x="5100205" y="-187563"/>
            <a:ext cx="1991590" cy="12192000"/>
          </a:xfrm>
          <a:prstGeom prst="rect">
            <a:avLst/>
          </a:prstGeom>
          <a:ln>
            <a:noFill/>
          </a:ln>
          <a:effectLst>
            <a:outerShdw blurRad="292100" dist="139700" dir="2700000" algn="tl" rotWithShape="0">
              <a:srgbClr val="333333">
                <a:alpha val="65000"/>
              </a:srgbClr>
            </a:outerShdw>
          </a:effectLst>
        </p:spPr>
      </p:pic>
      <p:cxnSp>
        <p:nvCxnSpPr>
          <p:cNvPr id="30" name="Straight Connector 29">
            <a:extLst>
              <a:ext uri="{FF2B5EF4-FFF2-40B4-BE49-F238E27FC236}">
                <a16:creationId xmlns:a16="http://schemas.microsoft.com/office/drawing/2014/main" id="{0F4374DC-4BBD-4E43-B820-3083EBE905E9}"/>
              </a:ext>
            </a:extLst>
          </p:cNvPr>
          <p:cNvCxnSpPr/>
          <p:nvPr/>
        </p:nvCxnSpPr>
        <p:spPr>
          <a:xfrm>
            <a:off x="392947" y="3244432"/>
            <a:ext cx="6711990" cy="0"/>
          </a:xfrm>
          <a:prstGeom prst="line">
            <a:avLst/>
          </a:prstGeom>
        </p:spPr>
        <p:style>
          <a:lnRef idx="2">
            <a:schemeClr val="accent4"/>
          </a:lnRef>
          <a:fillRef idx="0">
            <a:schemeClr val="accent4"/>
          </a:fillRef>
          <a:effectRef idx="1">
            <a:schemeClr val="accent4"/>
          </a:effectRef>
          <a:fontRef idx="minor">
            <a:schemeClr val="tx1"/>
          </a:fontRef>
        </p:style>
      </p:cxnSp>
      <p:pic>
        <p:nvPicPr>
          <p:cNvPr id="11" name="Picture 10">
            <a:extLst>
              <a:ext uri="{FF2B5EF4-FFF2-40B4-BE49-F238E27FC236}">
                <a16:creationId xmlns:a16="http://schemas.microsoft.com/office/drawing/2014/main" id="{52ADD36D-0079-49BD-A6D7-09F4FC32F36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91500" y="536089"/>
            <a:ext cx="3454439" cy="4318048"/>
          </a:xfrm>
          <a:prstGeom prst="rect">
            <a:avLst/>
          </a:prstGeom>
        </p:spPr>
      </p:pic>
      <p:sp>
        <p:nvSpPr>
          <p:cNvPr id="10" name="Rectangle 9">
            <a:extLst>
              <a:ext uri="{FF2B5EF4-FFF2-40B4-BE49-F238E27FC236}">
                <a16:creationId xmlns:a16="http://schemas.microsoft.com/office/drawing/2014/main" id="{CCC79DB7-6121-4E1C-A8D6-58945AE0E0AE}"/>
              </a:ext>
            </a:extLst>
          </p:cNvPr>
          <p:cNvSpPr/>
          <p:nvPr/>
        </p:nvSpPr>
        <p:spPr>
          <a:xfrm>
            <a:off x="392947" y="3302725"/>
            <a:ext cx="6711990" cy="471732"/>
          </a:xfrm>
          <a:prstGeom prst="rect">
            <a:avLst/>
          </a:prstGeom>
        </p:spPr>
        <p:txBody>
          <a:bodyPr wrap="square" lIns="91440" tIns="45720" rIns="91440" bIns="45720" anchor="t">
            <a:spAutoFit/>
          </a:bodyPr>
          <a:lstStyle/>
          <a:p>
            <a:pPr>
              <a:lnSpc>
                <a:spcPct val="106000"/>
              </a:lnSpc>
              <a:spcAft>
                <a:spcPts val="800"/>
              </a:spcAft>
            </a:pPr>
            <a:r>
              <a:rPr lang="en-US" sz="1200" dirty="0">
                <a:solidFill>
                  <a:schemeClr val="accent1">
                    <a:lumMod val="75000"/>
                  </a:schemeClr>
                </a:solidFill>
                <a:latin typeface="Raleway SemiBold" panose="020B0703030101060003" pitchFamily="34" charset="0"/>
                <a:ea typeface="Calibri" panose="020F0502020204030204" pitchFamily="34" charset="0"/>
                <a:cs typeface="Calibri"/>
              </a:rPr>
              <a:t>The New York State Department of Environmental Conservation provides financial support to The Capital Region PRISM via the Environmental Protection Fund </a:t>
            </a:r>
            <a:endParaRPr lang="en-US" sz="1400" dirty="0">
              <a:solidFill>
                <a:schemeClr val="accent1">
                  <a:lumMod val="75000"/>
                </a:schemeClr>
              </a:solidFill>
              <a:effectLst/>
              <a:latin typeface="Raleway SemiBold" panose="020B07030301010600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600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F7E259-AA01-493B-B84C-E956F9DCA27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207" t="2939" r="7788" b="3398"/>
          <a:stretch/>
        </p:blipFill>
        <p:spPr>
          <a:xfrm>
            <a:off x="203584" y="1017564"/>
            <a:ext cx="7733984" cy="5394452"/>
          </a:xfrm>
          <a:prstGeom prst="rect">
            <a:avLst/>
          </a:prstGeom>
          <a:ln>
            <a:noFill/>
          </a:ln>
        </p:spPr>
      </p:pic>
      <p:sp>
        <p:nvSpPr>
          <p:cNvPr id="7" name="TextBox 6">
            <a:extLst>
              <a:ext uri="{FF2B5EF4-FFF2-40B4-BE49-F238E27FC236}">
                <a16:creationId xmlns:a16="http://schemas.microsoft.com/office/drawing/2014/main" id="{432A027A-A3B1-407C-8698-253A333CD082}"/>
              </a:ext>
            </a:extLst>
          </p:cNvPr>
          <p:cNvSpPr txBox="1"/>
          <p:nvPr/>
        </p:nvSpPr>
        <p:spPr>
          <a:xfrm>
            <a:off x="8015591" y="682094"/>
            <a:ext cx="3747784" cy="6032421"/>
          </a:xfrm>
          <a:prstGeom prst="rect">
            <a:avLst/>
          </a:prstGeom>
          <a:solidFill>
            <a:srgbClr val="395267"/>
          </a:solidFill>
          <a:ln>
            <a:solidFill>
              <a:schemeClr val="accent1"/>
            </a:solidFill>
          </a:ln>
        </p:spPr>
        <p:txBody>
          <a:bodyPr wrap="square" rtlCol="0">
            <a:spAutoFit/>
          </a:bodyPr>
          <a:lstStyle/>
          <a:p>
            <a:r>
              <a:rPr lang="en-US" sz="3500" b="1" dirty="0">
                <a:solidFill>
                  <a:schemeClr val="accent2"/>
                </a:solidFill>
                <a:latin typeface="Raleway SemiBold" pitchFamily="2" charset="0"/>
              </a:rPr>
              <a:t>P</a:t>
            </a:r>
            <a:r>
              <a:rPr lang="en-US" sz="3500" dirty="0">
                <a:solidFill>
                  <a:schemeClr val="bg1"/>
                </a:solidFill>
                <a:latin typeface="Raleway SemiBold" pitchFamily="2" charset="0"/>
              </a:rPr>
              <a:t>artnerships for</a:t>
            </a:r>
          </a:p>
          <a:p>
            <a:r>
              <a:rPr lang="en-US" sz="3500" b="1" dirty="0">
                <a:solidFill>
                  <a:schemeClr val="accent2"/>
                </a:solidFill>
                <a:latin typeface="Raleway SemiBold" pitchFamily="2" charset="0"/>
              </a:rPr>
              <a:t>R</a:t>
            </a:r>
            <a:r>
              <a:rPr lang="en-US" sz="3500" dirty="0">
                <a:solidFill>
                  <a:schemeClr val="bg1"/>
                </a:solidFill>
                <a:latin typeface="Raleway SemiBold" pitchFamily="2" charset="0"/>
              </a:rPr>
              <a:t>egional</a:t>
            </a:r>
          </a:p>
          <a:p>
            <a:r>
              <a:rPr lang="en-US" sz="3500" b="1" dirty="0">
                <a:solidFill>
                  <a:schemeClr val="accent2"/>
                </a:solidFill>
                <a:latin typeface="Raleway SemiBold" pitchFamily="2" charset="0"/>
              </a:rPr>
              <a:t>I</a:t>
            </a:r>
            <a:r>
              <a:rPr lang="en-US" sz="3500" dirty="0">
                <a:solidFill>
                  <a:schemeClr val="bg1"/>
                </a:solidFill>
                <a:latin typeface="Raleway SemiBold" pitchFamily="2" charset="0"/>
              </a:rPr>
              <a:t>nvasive</a:t>
            </a:r>
          </a:p>
          <a:p>
            <a:r>
              <a:rPr lang="en-US" sz="3500" b="1" dirty="0">
                <a:solidFill>
                  <a:schemeClr val="accent2"/>
                </a:solidFill>
                <a:latin typeface="Raleway SemiBold" pitchFamily="2" charset="0"/>
              </a:rPr>
              <a:t>S</a:t>
            </a:r>
            <a:r>
              <a:rPr lang="en-US" sz="3500" dirty="0">
                <a:solidFill>
                  <a:schemeClr val="bg1"/>
                </a:solidFill>
                <a:latin typeface="Raleway SemiBold" pitchFamily="2" charset="0"/>
              </a:rPr>
              <a:t>pecies</a:t>
            </a:r>
          </a:p>
          <a:p>
            <a:r>
              <a:rPr lang="en-US" sz="3500" b="1" dirty="0">
                <a:solidFill>
                  <a:schemeClr val="accent2"/>
                </a:solidFill>
                <a:latin typeface="Raleway SemiBold" pitchFamily="2" charset="0"/>
              </a:rPr>
              <a:t>M</a:t>
            </a:r>
            <a:r>
              <a:rPr lang="en-US" sz="3500" dirty="0">
                <a:solidFill>
                  <a:schemeClr val="bg1"/>
                </a:solidFill>
                <a:latin typeface="Raleway SemiBold" pitchFamily="2" charset="0"/>
              </a:rPr>
              <a:t>anagement</a:t>
            </a:r>
          </a:p>
          <a:p>
            <a:endParaRPr lang="en-US" sz="3500" dirty="0">
              <a:solidFill>
                <a:schemeClr val="bg1"/>
              </a:solidFill>
              <a:latin typeface="Raleway SemiBold" pitchFamily="2" charset="0"/>
            </a:endParaRPr>
          </a:p>
          <a:p>
            <a:endParaRPr lang="en-US" sz="3500" dirty="0">
              <a:solidFill>
                <a:schemeClr val="bg1"/>
              </a:solidFill>
              <a:latin typeface="Raleway SemiBold" pitchFamily="2" charset="0"/>
            </a:endParaRPr>
          </a:p>
          <a:p>
            <a:endParaRPr lang="en-US" sz="3500" dirty="0">
              <a:solidFill>
                <a:schemeClr val="bg1"/>
              </a:solidFill>
              <a:latin typeface="Raleway SemiBold" pitchFamily="2" charset="0"/>
            </a:endParaRPr>
          </a:p>
          <a:p>
            <a:endParaRPr lang="en-US" sz="3500" dirty="0">
              <a:solidFill>
                <a:schemeClr val="bg1"/>
              </a:solidFill>
              <a:latin typeface="Raleway SemiBold" pitchFamily="2" charset="0"/>
            </a:endParaRPr>
          </a:p>
          <a:p>
            <a:endParaRPr lang="en-US" sz="3500" dirty="0">
              <a:solidFill>
                <a:schemeClr val="bg1"/>
              </a:solidFill>
              <a:latin typeface="Raleway SemiBold" pitchFamily="2" charset="0"/>
            </a:endParaRPr>
          </a:p>
          <a:p>
            <a:endParaRPr lang="en-US" sz="3600" dirty="0">
              <a:solidFill>
                <a:schemeClr val="bg1"/>
              </a:solidFill>
            </a:endParaRPr>
          </a:p>
        </p:txBody>
      </p:sp>
      <p:pic>
        <p:nvPicPr>
          <p:cNvPr id="3" name="Picture 2">
            <a:extLst>
              <a:ext uri="{FF2B5EF4-FFF2-40B4-BE49-F238E27FC236}">
                <a16:creationId xmlns:a16="http://schemas.microsoft.com/office/drawing/2014/main" id="{91AF8ED7-CD7F-40B7-8D52-83CC9F24F8F8}"/>
              </a:ext>
            </a:extLst>
          </p:cNvPr>
          <p:cNvPicPr>
            <a:picLocks noChangeAspect="1"/>
          </p:cNvPicPr>
          <p:nvPr/>
        </p:nvPicPr>
        <p:blipFill>
          <a:blip r:embed="rId4"/>
          <a:stretch>
            <a:fillRect/>
          </a:stretch>
        </p:blipFill>
        <p:spPr>
          <a:xfrm>
            <a:off x="8713442" y="3429000"/>
            <a:ext cx="2386414" cy="2983016"/>
          </a:xfrm>
          <a:prstGeom prst="rect">
            <a:avLst/>
          </a:prstGeom>
        </p:spPr>
      </p:pic>
    </p:spTree>
    <p:extLst>
      <p:ext uri="{BB962C8B-B14F-4D97-AF65-F5344CB8AC3E}">
        <p14:creationId xmlns:p14="http://schemas.microsoft.com/office/powerpoint/2010/main" val="2454486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89B4D6-EE1A-40B4-9F13-DFFE70F359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33919" y="3936197"/>
            <a:ext cx="2139860" cy="2671123"/>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DA483570-99B3-4EDB-9A74-54F7746329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74185" y="3936196"/>
            <a:ext cx="3529116" cy="2646838"/>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10181F31-0356-49BA-AD21-95A462A4166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9697840" y="1765180"/>
            <a:ext cx="3194287" cy="879632"/>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3A24A660-A67F-4C0C-B5C6-3A412E6004B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9034157" y="635786"/>
            <a:ext cx="1752916" cy="151974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3" name="Rectangle 2">
            <a:extLst>
              <a:ext uri="{FF2B5EF4-FFF2-40B4-BE49-F238E27FC236}">
                <a16:creationId xmlns:a16="http://schemas.microsoft.com/office/drawing/2014/main" id="{D06FD439-3224-4F3A-87AB-05FC18EF962C}"/>
              </a:ext>
            </a:extLst>
          </p:cNvPr>
          <p:cNvSpPr/>
          <p:nvPr/>
        </p:nvSpPr>
        <p:spPr>
          <a:xfrm>
            <a:off x="253475" y="644458"/>
            <a:ext cx="3850734" cy="461665"/>
          </a:xfrm>
          <a:prstGeom prst="rect">
            <a:avLst/>
          </a:prstGeom>
        </p:spPr>
        <p:txBody>
          <a:bodyPr wrap="none">
            <a:spAutoFit/>
          </a:bodyPr>
          <a:lstStyle/>
          <a:p>
            <a:pPr algn="r"/>
            <a:r>
              <a:rPr lang="en-US" sz="2400" dirty="0">
                <a:solidFill>
                  <a:schemeClr val="accent2"/>
                </a:solidFill>
                <a:latin typeface="Raleway SemiBold" pitchFamily="2" charset="0"/>
              </a:rPr>
              <a:t>Functions of The PRISMs </a:t>
            </a:r>
            <a:endParaRPr lang="en-US" sz="2400" dirty="0">
              <a:solidFill>
                <a:schemeClr val="accent2"/>
              </a:solidFill>
            </a:endParaRPr>
          </a:p>
        </p:txBody>
      </p:sp>
      <p:sp>
        <p:nvSpPr>
          <p:cNvPr id="5" name="Rectangle 4">
            <a:extLst>
              <a:ext uri="{FF2B5EF4-FFF2-40B4-BE49-F238E27FC236}">
                <a16:creationId xmlns:a16="http://schemas.microsoft.com/office/drawing/2014/main" id="{CE79B732-0409-41F8-AE60-FA177E69F216}"/>
              </a:ext>
            </a:extLst>
          </p:cNvPr>
          <p:cNvSpPr/>
          <p:nvPr/>
        </p:nvSpPr>
        <p:spPr>
          <a:xfrm>
            <a:off x="-121579" y="1180562"/>
            <a:ext cx="7749181" cy="2153795"/>
          </a:xfrm>
          <a:prstGeom prst="rect">
            <a:avLst/>
          </a:prstGeom>
        </p:spPr>
        <p:txBody>
          <a:bodyPr wrap="square">
            <a:spAutoFit/>
          </a:bodyPr>
          <a:lstStyle/>
          <a:p>
            <a:pPr marL="800100" lvl="1" indent="-342900">
              <a:lnSpc>
                <a:spcPct val="150000"/>
              </a:lnSpc>
              <a:buFont typeface="Wingdings" panose="05000000000000000000" pitchFamily="2" charset="2"/>
              <a:buChar char="§"/>
            </a:pPr>
            <a:r>
              <a:rPr lang="en-US" sz="2300" dirty="0">
                <a:solidFill>
                  <a:schemeClr val="tx1">
                    <a:lumMod val="65000"/>
                    <a:lumOff val="35000"/>
                  </a:schemeClr>
                </a:solidFill>
                <a:latin typeface="Raleway SemiBold" pitchFamily="2" charset="0"/>
              </a:rPr>
              <a:t>Coordinate Regional Invasive Species Activities</a:t>
            </a:r>
          </a:p>
          <a:p>
            <a:pPr marL="800100" lvl="1" indent="-342900">
              <a:lnSpc>
                <a:spcPct val="150000"/>
              </a:lnSpc>
              <a:buFont typeface="Wingdings" panose="05000000000000000000" pitchFamily="2" charset="2"/>
              <a:buChar char="§"/>
            </a:pPr>
            <a:r>
              <a:rPr lang="en-US" sz="2300" dirty="0">
                <a:solidFill>
                  <a:schemeClr val="tx1">
                    <a:lumMod val="65000"/>
                    <a:lumOff val="35000"/>
                  </a:schemeClr>
                </a:solidFill>
                <a:latin typeface="Raleway SemiBold" pitchFamily="2" charset="0"/>
              </a:rPr>
              <a:t>Promote Prevention and Outreach Programs</a:t>
            </a:r>
          </a:p>
          <a:p>
            <a:pPr marL="800100" lvl="1" indent="-342900">
              <a:lnSpc>
                <a:spcPct val="150000"/>
              </a:lnSpc>
              <a:buFont typeface="Wingdings" panose="05000000000000000000" pitchFamily="2" charset="2"/>
              <a:buChar char="§"/>
            </a:pPr>
            <a:r>
              <a:rPr lang="en-US" sz="2300" dirty="0">
                <a:solidFill>
                  <a:schemeClr val="tx1">
                    <a:lumMod val="65000"/>
                    <a:lumOff val="35000"/>
                  </a:schemeClr>
                </a:solidFill>
                <a:latin typeface="Raleway SemiBold" pitchFamily="2" charset="0"/>
              </a:rPr>
              <a:t>Conduct Early Detections Surveys</a:t>
            </a:r>
          </a:p>
          <a:p>
            <a:pPr marL="800100" lvl="1" indent="-342900">
              <a:lnSpc>
                <a:spcPct val="150000"/>
              </a:lnSpc>
              <a:buFont typeface="Wingdings" panose="05000000000000000000" pitchFamily="2" charset="2"/>
              <a:buChar char="§"/>
            </a:pPr>
            <a:r>
              <a:rPr lang="en-US" sz="2300" dirty="0">
                <a:solidFill>
                  <a:schemeClr val="tx1">
                    <a:lumMod val="65000"/>
                    <a:lumOff val="35000"/>
                  </a:schemeClr>
                </a:solidFill>
                <a:latin typeface="Raleway SemiBold" pitchFamily="2" charset="0"/>
              </a:rPr>
              <a:t>Implement Control and Restoration Projects</a:t>
            </a:r>
          </a:p>
        </p:txBody>
      </p:sp>
      <p:pic>
        <p:nvPicPr>
          <p:cNvPr id="9" name="Picture 8" descr="A picture containing outdoor, grass, boat&#10;&#10;Description automatically generated">
            <a:extLst>
              <a:ext uri="{FF2B5EF4-FFF2-40B4-BE49-F238E27FC236}">
                <a16:creationId xmlns:a16="http://schemas.microsoft.com/office/drawing/2014/main" id="{73707CCD-AC93-424D-AE2F-A03A9AD06F3A}"/>
              </a:ext>
            </a:extLst>
          </p:cNvPr>
          <p:cNvPicPr/>
          <p:nvPr/>
        </p:nvPicPr>
        <p:blipFill rotWithShape="1">
          <a:blip r:embed="rId7" cstate="screen">
            <a:extLst>
              <a:ext uri="{28A0092B-C50C-407E-A947-70E740481C1C}">
                <a14:useLocalDpi xmlns:a14="http://schemas.microsoft.com/office/drawing/2010/main"/>
              </a:ext>
            </a:extLst>
          </a:blip>
          <a:srcRect/>
          <a:stretch/>
        </p:blipFill>
        <p:spPr bwMode="auto">
          <a:xfrm>
            <a:off x="7210142" y="2259086"/>
            <a:ext cx="1755417" cy="154844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DC68B869-08D8-4632-9DA3-44AD964B2F80}"/>
              </a:ext>
            </a:extLst>
          </p:cNvPr>
          <p:cNvPicPr/>
          <p:nvPr/>
        </p:nvPicPr>
        <p:blipFill rotWithShape="1">
          <a:blip r:embed="rId8" cstate="screen">
            <a:extLst>
              <a:ext uri="{28A0092B-C50C-407E-A947-70E740481C1C}">
                <a14:useLocalDpi xmlns:a14="http://schemas.microsoft.com/office/drawing/2010/main"/>
              </a:ext>
            </a:extLst>
          </a:blip>
          <a:srcRect/>
          <a:stretch/>
        </p:blipFill>
        <p:spPr bwMode="auto">
          <a:xfrm>
            <a:off x="9019619" y="2255438"/>
            <a:ext cx="1752915" cy="1548449"/>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2AB70626-73C1-4025-96C5-A7112D6FE0F5}"/>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rot="5400000">
            <a:off x="-89230" y="4274651"/>
            <a:ext cx="2665811" cy="1999528"/>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7A31F80D-DDA8-462B-8A86-73E4A853538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264965" y="3917223"/>
            <a:ext cx="3554415" cy="2665811"/>
          </a:xfrm>
          <a:prstGeom prst="rect">
            <a:avLst/>
          </a:prstGeom>
          <a:ln>
            <a:noFill/>
          </a:ln>
          <a:effectLst>
            <a:outerShdw blurRad="292100" dist="139700" dir="2700000" algn="tl" rotWithShape="0">
              <a:srgbClr val="333333">
                <a:alpha val="65000"/>
              </a:srgbClr>
            </a:outerShdw>
          </a:effectLst>
        </p:spPr>
      </p:pic>
      <p:pic>
        <p:nvPicPr>
          <p:cNvPr id="19" name="Picture 18" descr="A person standing next to a body of water&#10;&#10;Description automatically generated">
            <a:extLst>
              <a:ext uri="{FF2B5EF4-FFF2-40B4-BE49-F238E27FC236}">
                <a16:creationId xmlns:a16="http://schemas.microsoft.com/office/drawing/2014/main" id="{E59D9201-8420-4693-A727-ADCD0F730AED}"/>
              </a:ext>
            </a:extLst>
          </p:cNvPr>
          <p:cNvPicPr/>
          <p:nvPr/>
        </p:nvPicPr>
        <p:blipFill rotWithShape="1">
          <a:blip r:embed="rId11" r:link="rId12" cstate="screen">
            <a:extLst>
              <a:ext uri="{28A0092B-C50C-407E-A947-70E740481C1C}">
                <a14:useLocalDpi xmlns:a14="http://schemas.microsoft.com/office/drawing/2010/main"/>
              </a:ext>
            </a:extLst>
          </a:blip>
          <a:srcRect/>
          <a:stretch>
            <a:fillRect/>
          </a:stretch>
        </p:blipFill>
        <p:spPr bwMode="auto">
          <a:xfrm>
            <a:off x="7724775" y="1051899"/>
            <a:ext cx="1212209" cy="115309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cxnSp>
        <p:nvCxnSpPr>
          <p:cNvPr id="13" name="Straight Connector 12">
            <a:extLst>
              <a:ext uri="{FF2B5EF4-FFF2-40B4-BE49-F238E27FC236}">
                <a16:creationId xmlns:a16="http://schemas.microsoft.com/office/drawing/2014/main" id="{74D255F2-773D-4AF9-907F-A6A94900C45D}"/>
              </a:ext>
            </a:extLst>
          </p:cNvPr>
          <p:cNvCxnSpPr>
            <a:cxnSpLocks/>
          </p:cNvCxnSpPr>
          <p:nvPr/>
        </p:nvCxnSpPr>
        <p:spPr>
          <a:xfrm>
            <a:off x="354206" y="1180562"/>
            <a:ext cx="3398805" cy="0"/>
          </a:xfrm>
          <a:prstGeom prst="line">
            <a:avLst/>
          </a:prstGeom>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2447167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6FD439-3224-4F3A-87AB-05FC18EF962C}"/>
              </a:ext>
            </a:extLst>
          </p:cNvPr>
          <p:cNvSpPr/>
          <p:nvPr/>
        </p:nvSpPr>
        <p:spPr>
          <a:xfrm>
            <a:off x="302578" y="589112"/>
            <a:ext cx="3850734" cy="461665"/>
          </a:xfrm>
          <a:prstGeom prst="rect">
            <a:avLst/>
          </a:prstGeom>
        </p:spPr>
        <p:txBody>
          <a:bodyPr wrap="none">
            <a:spAutoFit/>
          </a:bodyPr>
          <a:lstStyle/>
          <a:p>
            <a:pPr algn="r"/>
            <a:r>
              <a:rPr lang="en-US" sz="2400" dirty="0">
                <a:solidFill>
                  <a:schemeClr val="accent2"/>
                </a:solidFill>
                <a:latin typeface="Raleway SemiBold" pitchFamily="2" charset="0"/>
              </a:rPr>
              <a:t>Functions of The PRISMs </a:t>
            </a:r>
            <a:endParaRPr lang="en-US" sz="2400" dirty="0">
              <a:solidFill>
                <a:schemeClr val="accent2"/>
              </a:solidFill>
            </a:endParaRPr>
          </a:p>
        </p:txBody>
      </p:sp>
      <p:sp>
        <p:nvSpPr>
          <p:cNvPr id="5" name="Rectangle 4">
            <a:extLst>
              <a:ext uri="{FF2B5EF4-FFF2-40B4-BE49-F238E27FC236}">
                <a16:creationId xmlns:a16="http://schemas.microsoft.com/office/drawing/2014/main" id="{CE79B732-0409-41F8-AE60-FA177E69F216}"/>
              </a:ext>
            </a:extLst>
          </p:cNvPr>
          <p:cNvSpPr/>
          <p:nvPr/>
        </p:nvSpPr>
        <p:spPr>
          <a:xfrm>
            <a:off x="-58295" y="1069415"/>
            <a:ext cx="7536375" cy="3215624"/>
          </a:xfrm>
          <a:prstGeom prst="rect">
            <a:avLst/>
          </a:prstGeom>
        </p:spPr>
        <p:txBody>
          <a:bodyPr wrap="square">
            <a:spAutoFit/>
          </a:bodyPr>
          <a:lstStyle/>
          <a:p>
            <a:pPr marL="800100" lvl="1" indent="-342900">
              <a:lnSpc>
                <a:spcPct val="150000"/>
              </a:lnSpc>
              <a:buFont typeface="Wingdings" panose="05000000000000000000" pitchFamily="2" charset="2"/>
              <a:buChar char="§"/>
            </a:pPr>
            <a:r>
              <a:rPr lang="en-US" sz="2300" dirty="0">
                <a:solidFill>
                  <a:schemeClr val="tx1">
                    <a:lumMod val="65000"/>
                    <a:lumOff val="35000"/>
                  </a:schemeClr>
                </a:solidFill>
                <a:latin typeface="Raleway SemiBold" pitchFamily="2" charset="0"/>
              </a:rPr>
              <a:t>Educate Stakeholders on Invasive Species </a:t>
            </a:r>
          </a:p>
          <a:p>
            <a:pPr marL="800100" lvl="1" indent="-342900">
              <a:lnSpc>
                <a:spcPct val="150000"/>
              </a:lnSpc>
              <a:buFont typeface="Wingdings" panose="05000000000000000000" pitchFamily="2" charset="2"/>
              <a:buChar char="§"/>
            </a:pPr>
            <a:r>
              <a:rPr lang="en-US" sz="2300" dirty="0">
                <a:solidFill>
                  <a:schemeClr val="tx1">
                    <a:lumMod val="65000"/>
                    <a:lumOff val="35000"/>
                  </a:schemeClr>
                </a:solidFill>
                <a:latin typeface="Raleway SemiBold" pitchFamily="2" charset="0"/>
              </a:rPr>
              <a:t>Coordinate PRISM Partners</a:t>
            </a:r>
          </a:p>
          <a:p>
            <a:pPr marL="800100" lvl="1" indent="-342900">
              <a:lnSpc>
                <a:spcPct val="150000"/>
              </a:lnSpc>
              <a:buFont typeface="Wingdings" panose="05000000000000000000" pitchFamily="2" charset="2"/>
              <a:buChar char="§"/>
            </a:pPr>
            <a:r>
              <a:rPr lang="en-US" sz="2300" dirty="0">
                <a:solidFill>
                  <a:schemeClr val="tx1">
                    <a:lumMod val="65000"/>
                    <a:lumOff val="35000"/>
                  </a:schemeClr>
                </a:solidFill>
                <a:latin typeface="Raleway SemiBold" pitchFamily="2" charset="0"/>
              </a:rPr>
              <a:t>Recruit &amp;Train Volunteers-Citizen Scientist</a:t>
            </a:r>
          </a:p>
          <a:p>
            <a:pPr marL="800100" lvl="1" indent="-342900">
              <a:lnSpc>
                <a:spcPct val="150000"/>
              </a:lnSpc>
              <a:buFont typeface="Wingdings" panose="05000000000000000000" pitchFamily="2" charset="2"/>
              <a:buChar char="§"/>
            </a:pPr>
            <a:r>
              <a:rPr lang="en-US" sz="2300" dirty="0">
                <a:solidFill>
                  <a:schemeClr val="tx1">
                    <a:lumMod val="65000"/>
                    <a:lumOff val="35000"/>
                  </a:schemeClr>
                </a:solidFill>
                <a:latin typeface="Raleway SemiBold" pitchFamily="2" charset="0"/>
              </a:rPr>
              <a:t>Support Research Actions</a:t>
            </a:r>
          </a:p>
          <a:p>
            <a:pPr marL="800100" lvl="1" indent="-342900">
              <a:lnSpc>
                <a:spcPct val="150000"/>
              </a:lnSpc>
              <a:buFont typeface="Wingdings" panose="05000000000000000000" pitchFamily="2" charset="2"/>
              <a:buChar char="§"/>
            </a:pPr>
            <a:r>
              <a:rPr lang="en-US" sz="2300" dirty="0">
                <a:solidFill>
                  <a:schemeClr val="tx1">
                    <a:lumMod val="65000"/>
                    <a:lumOff val="35000"/>
                  </a:schemeClr>
                </a:solidFill>
                <a:latin typeface="Raleway SemiBold" pitchFamily="2" charset="0"/>
              </a:rPr>
              <a:t>Act as Regional Communication Hubs</a:t>
            </a:r>
          </a:p>
          <a:p>
            <a:pPr marL="800100" lvl="1" indent="-342900">
              <a:lnSpc>
                <a:spcPct val="150000"/>
              </a:lnSpc>
              <a:buFont typeface="Wingdings" panose="05000000000000000000" pitchFamily="2" charset="2"/>
              <a:buChar char="§"/>
            </a:pPr>
            <a:r>
              <a:rPr lang="en-US" sz="2300" dirty="0">
                <a:solidFill>
                  <a:schemeClr val="tx1">
                    <a:lumMod val="65000"/>
                    <a:lumOff val="35000"/>
                  </a:schemeClr>
                </a:solidFill>
                <a:latin typeface="Raleway SemiBold" pitchFamily="2" charset="0"/>
              </a:rPr>
              <a:t>Provide Funding Opportunities</a:t>
            </a:r>
          </a:p>
        </p:txBody>
      </p:sp>
      <p:pic>
        <p:nvPicPr>
          <p:cNvPr id="10" name="Picture 9">
            <a:extLst>
              <a:ext uri="{FF2B5EF4-FFF2-40B4-BE49-F238E27FC236}">
                <a16:creationId xmlns:a16="http://schemas.microsoft.com/office/drawing/2014/main" id="{90BDE651-2D59-4B34-862B-30CCEB172D91}"/>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rot="801444">
            <a:off x="4265997" y="4479443"/>
            <a:ext cx="2049780" cy="270764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75DE0C71-C613-4584-BE82-96833AE69C4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04911" y="1460317"/>
            <a:ext cx="2163303" cy="1598614"/>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B2A68671-0F79-4E1F-B7FF-8B7E26F51DCA}"/>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01114" y="3222171"/>
            <a:ext cx="2326641" cy="1787782"/>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9A6B8099-562F-484F-8136-D9173C710F95}"/>
              </a:ext>
            </a:extLst>
          </p:cNvPr>
          <p:cNvPicPr/>
          <p:nvPr/>
        </p:nvPicPr>
        <p:blipFill>
          <a:blip r:embed="rId6" cstate="screen">
            <a:extLst>
              <a:ext uri="{28A0092B-C50C-407E-A947-70E740481C1C}">
                <a14:useLocalDpi xmlns:a14="http://schemas.microsoft.com/office/drawing/2010/main"/>
              </a:ext>
            </a:extLst>
          </a:blip>
          <a:stretch>
            <a:fillRect/>
          </a:stretch>
        </p:blipFill>
        <p:spPr>
          <a:xfrm>
            <a:off x="309790" y="4882207"/>
            <a:ext cx="3265909" cy="1711324"/>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73069EB0-67FB-427F-898A-474063C89F4D}"/>
              </a:ext>
            </a:extLst>
          </p:cNvPr>
          <p:cNvPicPr/>
          <p:nvPr/>
        </p:nvPicPr>
        <p:blipFill>
          <a:blip r:embed="rId7" cstate="screen">
            <a:extLst>
              <a:ext uri="{28A0092B-C50C-407E-A947-70E740481C1C}">
                <a14:useLocalDpi xmlns:a14="http://schemas.microsoft.com/office/drawing/2010/main"/>
              </a:ext>
            </a:extLst>
          </a:blip>
          <a:srcRect/>
          <a:stretch>
            <a:fillRect/>
          </a:stretch>
        </p:blipFill>
        <p:spPr bwMode="auto">
          <a:xfrm rot="5400000">
            <a:off x="9042896" y="1050596"/>
            <a:ext cx="3101975" cy="2326640"/>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35F2BB85-7D46-429F-8ACF-A747E8A4E68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474540" y="5106713"/>
            <a:ext cx="2793674" cy="1627515"/>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3B56CB19-A89B-4DAF-94BD-8B4FC7C899E8}"/>
              </a:ext>
            </a:extLst>
          </p:cNvPr>
          <p:cNvPicPr/>
          <p:nvPr/>
        </p:nvPicPr>
        <p:blipFill>
          <a:blip r:embed="rId9" cstate="screen">
            <a:extLst>
              <a:ext uri="{28A0092B-C50C-407E-A947-70E740481C1C}">
                <a14:useLocalDpi xmlns:a14="http://schemas.microsoft.com/office/drawing/2010/main"/>
              </a:ext>
            </a:extLst>
          </a:blip>
          <a:srcRect/>
          <a:stretch>
            <a:fillRect/>
          </a:stretch>
        </p:blipFill>
        <p:spPr bwMode="auto">
          <a:xfrm rot="1028496">
            <a:off x="3327193" y="4477168"/>
            <a:ext cx="1307525" cy="1981087"/>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AD35C043-37BF-41AE-B68D-2B5AE18FF7C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rot="5400000">
            <a:off x="9198152" y="4116517"/>
            <a:ext cx="2876601" cy="2358822"/>
          </a:xfrm>
          <a:prstGeom prst="rect">
            <a:avLst/>
          </a:prstGeom>
          <a:ln>
            <a:noFill/>
          </a:ln>
          <a:effectLst>
            <a:outerShdw blurRad="292100" dist="139700" dir="2700000" algn="tl" rotWithShape="0">
              <a:srgbClr val="333333">
                <a:alpha val="65000"/>
              </a:srgbClr>
            </a:outerShdw>
          </a:effectLst>
        </p:spPr>
      </p:pic>
      <p:cxnSp>
        <p:nvCxnSpPr>
          <p:cNvPr id="12" name="Straight Connector 11">
            <a:extLst>
              <a:ext uri="{FF2B5EF4-FFF2-40B4-BE49-F238E27FC236}">
                <a16:creationId xmlns:a16="http://schemas.microsoft.com/office/drawing/2014/main" id="{77A76EC1-4C57-40F0-930C-C265E79D51C2}"/>
              </a:ext>
            </a:extLst>
          </p:cNvPr>
          <p:cNvCxnSpPr>
            <a:cxnSpLocks/>
          </p:cNvCxnSpPr>
          <p:nvPr/>
        </p:nvCxnSpPr>
        <p:spPr>
          <a:xfrm>
            <a:off x="468345" y="1050777"/>
            <a:ext cx="3398805" cy="0"/>
          </a:xfrm>
          <a:prstGeom prst="line">
            <a:avLst/>
          </a:prstGeom>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1329409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1A4BE784-48EB-4A56-9519-4EB33DA51A12}"/>
              </a:ext>
            </a:extLst>
          </p:cNvPr>
          <p:cNvPicPr>
            <a:picLocks noChangeAspect="1"/>
          </p:cNvPicPr>
          <p:nvPr/>
        </p:nvPicPr>
        <p:blipFill>
          <a:blip r:embed="rId2"/>
          <a:stretch>
            <a:fillRect/>
          </a:stretch>
        </p:blipFill>
        <p:spPr>
          <a:xfrm>
            <a:off x="560463" y="1280177"/>
            <a:ext cx="8154313" cy="5124049"/>
          </a:xfrm>
          <a:prstGeom prst="rect">
            <a:avLst/>
          </a:prstGeom>
          <a:ln>
            <a:solidFill>
              <a:schemeClr val="tx1"/>
            </a:solidFill>
          </a:ln>
        </p:spPr>
      </p:pic>
      <p:sp>
        <p:nvSpPr>
          <p:cNvPr id="8" name="TextBox 7">
            <a:extLst>
              <a:ext uri="{FF2B5EF4-FFF2-40B4-BE49-F238E27FC236}">
                <a16:creationId xmlns:a16="http://schemas.microsoft.com/office/drawing/2014/main" id="{9D72D2CC-D8E5-4E66-8FF5-C392EFAFB20B}"/>
              </a:ext>
            </a:extLst>
          </p:cNvPr>
          <p:cNvSpPr txBox="1"/>
          <p:nvPr/>
        </p:nvSpPr>
        <p:spPr>
          <a:xfrm>
            <a:off x="1498816" y="3792021"/>
            <a:ext cx="69881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Ebrima"/>
                <a:ea typeface="Ebrima"/>
                <a:cs typeface="Arial"/>
              </a:rPr>
              <a:t>Tier 2</a:t>
            </a:r>
          </a:p>
        </p:txBody>
      </p:sp>
      <p:sp>
        <p:nvSpPr>
          <p:cNvPr id="9" name="TextBox 8">
            <a:extLst>
              <a:ext uri="{FF2B5EF4-FFF2-40B4-BE49-F238E27FC236}">
                <a16:creationId xmlns:a16="http://schemas.microsoft.com/office/drawing/2014/main" id="{0473E702-FE6C-449D-8B70-049DE1490CEF}"/>
              </a:ext>
            </a:extLst>
          </p:cNvPr>
          <p:cNvSpPr txBox="1"/>
          <p:nvPr/>
        </p:nvSpPr>
        <p:spPr>
          <a:xfrm>
            <a:off x="809298" y="4615383"/>
            <a:ext cx="68951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Ebrima"/>
                <a:ea typeface="Ebrima"/>
                <a:cs typeface="Arial"/>
              </a:rPr>
              <a:t>Tier 1</a:t>
            </a:r>
          </a:p>
        </p:txBody>
      </p:sp>
      <p:sp>
        <p:nvSpPr>
          <p:cNvPr id="10" name="TextBox 9">
            <a:extLst>
              <a:ext uri="{FF2B5EF4-FFF2-40B4-BE49-F238E27FC236}">
                <a16:creationId xmlns:a16="http://schemas.microsoft.com/office/drawing/2014/main" id="{D787A093-526B-4B42-8F7E-1F618CCCC153}"/>
              </a:ext>
            </a:extLst>
          </p:cNvPr>
          <p:cNvSpPr txBox="1"/>
          <p:nvPr/>
        </p:nvSpPr>
        <p:spPr>
          <a:xfrm>
            <a:off x="2922700" y="2914459"/>
            <a:ext cx="69881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Ebrima"/>
                <a:ea typeface="Ebrima"/>
                <a:cs typeface="Arial"/>
              </a:rPr>
              <a:t>Tier 3</a:t>
            </a:r>
          </a:p>
        </p:txBody>
      </p:sp>
      <p:sp>
        <p:nvSpPr>
          <p:cNvPr id="11" name="TextBox 10">
            <a:extLst>
              <a:ext uri="{FF2B5EF4-FFF2-40B4-BE49-F238E27FC236}">
                <a16:creationId xmlns:a16="http://schemas.microsoft.com/office/drawing/2014/main" id="{31422D99-D3E7-4C1A-8854-D2E6BE3254E6}"/>
              </a:ext>
            </a:extLst>
          </p:cNvPr>
          <p:cNvSpPr txBox="1"/>
          <p:nvPr/>
        </p:nvSpPr>
        <p:spPr>
          <a:xfrm>
            <a:off x="4934414" y="2461802"/>
            <a:ext cx="69881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Ebrima"/>
                <a:ea typeface="Ebrima"/>
                <a:cs typeface="Arial"/>
              </a:rPr>
              <a:t>Tier 4</a:t>
            </a:r>
          </a:p>
        </p:txBody>
      </p:sp>
      <p:sp>
        <p:nvSpPr>
          <p:cNvPr id="12" name="TextBox 11">
            <a:extLst>
              <a:ext uri="{FF2B5EF4-FFF2-40B4-BE49-F238E27FC236}">
                <a16:creationId xmlns:a16="http://schemas.microsoft.com/office/drawing/2014/main" id="{EC29B03D-38DC-40B9-82BF-70389811081A}"/>
              </a:ext>
            </a:extLst>
          </p:cNvPr>
          <p:cNvSpPr txBox="1"/>
          <p:nvPr/>
        </p:nvSpPr>
        <p:spPr>
          <a:xfrm>
            <a:off x="4454912" y="5923156"/>
            <a:ext cx="636734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rgbClr val="666666"/>
                </a:solidFill>
                <a:latin typeface="Open Sans"/>
                <a:ea typeface="Open Sans"/>
                <a:cs typeface="Open Sans"/>
              </a:rPr>
              <a:t>USDA Forest Service 2005 Invasive Plant Environmental Impact Statement</a:t>
            </a:r>
            <a:endParaRPr lang="en-US" sz="900" dirty="0">
              <a:cs typeface="Arial" panose="020B0604020202020204"/>
            </a:endParaRPr>
          </a:p>
        </p:txBody>
      </p:sp>
      <p:pic>
        <p:nvPicPr>
          <p:cNvPr id="13" name="Picture 3">
            <a:extLst>
              <a:ext uri="{FF2B5EF4-FFF2-40B4-BE49-F238E27FC236}">
                <a16:creationId xmlns:a16="http://schemas.microsoft.com/office/drawing/2014/main" id="{38E848BF-1B87-408E-9D41-C770C39AE6E4}"/>
              </a:ext>
            </a:extLst>
          </p:cNvPr>
          <p:cNvPicPr>
            <a:picLocks noChangeAspect="1"/>
          </p:cNvPicPr>
          <p:nvPr/>
        </p:nvPicPr>
        <p:blipFill rotWithShape="1">
          <a:blip r:embed="rId3"/>
          <a:srcRect b="45866"/>
          <a:stretch/>
        </p:blipFill>
        <p:spPr>
          <a:xfrm>
            <a:off x="4379224" y="3981980"/>
            <a:ext cx="7812776" cy="2634952"/>
          </a:xfrm>
          <a:prstGeom prst="rect">
            <a:avLst/>
          </a:prstGeom>
        </p:spPr>
      </p:pic>
      <p:sp>
        <p:nvSpPr>
          <p:cNvPr id="14" name="Rectangle 13">
            <a:extLst>
              <a:ext uri="{FF2B5EF4-FFF2-40B4-BE49-F238E27FC236}">
                <a16:creationId xmlns:a16="http://schemas.microsoft.com/office/drawing/2014/main" id="{C44BA0F8-E5FE-4E78-BA3F-054C6738AE34}"/>
              </a:ext>
            </a:extLst>
          </p:cNvPr>
          <p:cNvSpPr/>
          <p:nvPr/>
        </p:nvSpPr>
        <p:spPr>
          <a:xfrm>
            <a:off x="509239" y="459496"/>
            <a:ext cx="11173522" cy="830997"/>
          </a:xfrm>
          <a:prstGeom prst="rect">
            <a:avLst/>
          </a:prstGeom>
        </p:spPr>
        <p:txBody>
          <a:bodyPr wrap="square">
            <a:spAutoFit/>
          </a:bodyPr>
          <a:lstStyle/>
          <a:p>
            <a:pPr algn="ctr"/>
            <a:r>
              <a:rPr lang="en-US" sz="2400" dirty="0">
                <a:solidFill>
                  <a:schemeClr val="accent2"/>
                </a:solidFill>
                <a:latin typeface="Raleway SemiBold" panose="020B0703030101060003" pitchFamily="34" charset="0"/>
              </a:rPr>
              <a:t>The Invasion Curve and Tier List a Foundation for Guiding Work Prioritizations</a:t>
            </a:r>
          </a:p>
        </p:txBody>
      </p:sp>
    </p:spTree>
    <p:extLst>
      <p:ext uri="{BB962C8B-B14F-4D97-AF65-F5344CB8AC3E}">
        <p14:creationId xmlns:p14="http://schemas.microsoft.com/office/powerpoint/2010/main" val="2656077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a:extLst>
              <a:ext uri="{FF2B5EF4-FFF2-40B4-BE49-F238E27FC236}">
                <a16:creationId xmlns:a16="http://schemas.microsoft.com/office/drawing/2014/main" id="{0030FC86-F0F6-4F82-8D0D-328EB97D23FD}"/>
              </a:ext>
            </a:extLst>
          </p:cNvPr>
          <p:cNvPicPr>
            <a:picLocks noChangeAspect="1"/>
          </p:cNvPicPr>
          <p:nvPr/>
        </p:nvPicPr>
        <p:blipFill rotWithShape="1">
          <a:blip r:embed="rId2"/>
          <a:srcRect l="-41" t="4546" r="15020" b="89168"/>
          <a:stretch/>
        </p:blipFill>
        <p:spPr>
          <a:xfrm>
            <a:off x="-33454" y="0"/>
            <a:ext cx="12225604" cy="1071819"/>
          </a:xfrm>
          <a:prstGeom prst="rect">
            <a:avLst/>
          </a:prstGeom>
        </p:spPr>
      </p:pic>
      <p:pic>
        <p:nvPicPr>
          <p:cNvPr id="8" name="Picture 8">
            <a:extLst>
              <a:ext uri="{FF2B5EF4-FFF2-40B4-BE49-F238E27FC236}">
                <a16:creationId xmlns:a16="http://schemas.microsoft.com/office/drawing/2014/main" id="{E09ED542-0221-40A7-8CD9-BDD14E2BAC48}"/>
              </a:ext>
            </a:extLst>
          </p:cNvPr>
          <p:cNvPicPr>
            <a:picLocks noChangeAspect="1"/>
          </p:cNvPicPr>
          <p:nvPr/>
        </p:nvPicPr>
        <p:blipFill rotWithShape="1">
          <a:blip r:embed="rId2"/>
          <a:srcRect l="19890" t="21036" r="13589" b="53490"/>
          <a:stretch/>
        </p:blipFill>
        <p:spPr>
          <a:xfrm>
            <a:off x="3717" y="1071178"/>
            <a:ext cx="12188367" cy="5567729"/>
          </a:xfrm>
          <a:prstGeom prst="rect">
            <a:avLst/>
          </a:prstGeom>
        </p:spPr>
      </p:pic>
      <p:sp>
        <p:nvSpPr>
          <p:cNvPr id="2" name="TextBox 1">
            <a:extLst>
              <a:ext uri="{FF2B5EF4-FFF2-40B4-BE49-F238E27FC236}">
                <a16:creationId xmlns:a16="http://schemas.microsoft.com/office/drawing/2014/main" id="{07B97882-D134-4126-9478-391606945BA6}"/>
              </a:ext>
            </a:extLst>
          </p:cNvPr>
          <p:cNvSpPr txBox="1"/>
          <p:nvPr/>
        </p:nvSpPr>
        <p:spPr>
          <a:xfrm>
            <a:off x="2466296" y="1184511"/>
            <a:ext cx="7226103" cy="461665"/>
          </a:xfrm>
          <a:prstGeom prst="rect">
            <a:avLst/>
          </a:prstGeom>
          <a:noFill/>
        </p:spPr>
        <p:txBody>
          <a:bodyPr wrap="square" rtlCol="0">
            <a:spAutoFit/>
          </a:bodyPr>
          <a:lstStyle/>
          <a:p>
            <a:pPr algn="ctr"/>
            <a:r>
              <a:rPr lang="en-US" sz="2400" dirty="0">
                <a:solidFill>
                  <a:schemeClr val="accent2"/>
                </a:solidFill>
                <a:latin typeface="Raleway SemiBold" panose="020B0703030101060003" pitchFamily="34" charset="0"/>
                <a:hlinkClick r:id="rId3">
                  <a:extLst>
                    <a:ext uri="{A12FA001-AC4F-418D-AE19-62706E023703}">
                      <ahyp:hlinkClr xmlns:ahyp="http://schemas.microsoft.com/office/drawing/2018/hyperlinkcolor" val="tx"/>
                    </a:ext>
                  </a:extLst>
                </a:hlinkClick>
              </a:rPr>
              <a:t>nynhp.org/invasives/species-tiers-table/</a:t>
            </a:r>
            <a:endParaRPr lang="en-US" sz="2400" dirty="0">
              <a:solidFill>
                <a:schemeClr val="accent2"/>
              </a:solidFill>
              <a:latin typeface="Raleway SemiBold" panose="020B0703030101060003" pitchFamily="34" charset="0"/>
            </a:endParaRPr>
          </a:p>
        </p:txBody>
      </p:sp>
    </p:spTree>
    <p:extLst>
      <p:ext uri="{BB962C8B-B14F-4D97-AF65-F5344CB8AC3E}">
        <p14:creationId xmlns:p14="http://schemas.microsoft.com/office/powerpoint/2010/main" val="394394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88F926-35A8-46E3-B770-69A8C576CEFE}"/>
              </a:ext>
            </a:extLst>
          </p:cNvPr>
          <p:cNvSpPr/>
          <p:nvPr/>
        </p:nvSpPr>
        <p:spPr>
          <a:xfrm>
            <a:off x="448776" y="643969"/>
            <a:ext cx="7948092" cy="5601533"/>
          </a:xfrm>
          <a:prstGeom prst="rect">
            <a:avLst/>
          </a:prstGeom>
        </p:spPr>
        <p:txBody>
          <a:bodyPr wrap="square">
            <a:spAutoFit/>
          </a:bodyPr>
          <a:lstStyle/>
          <a:p>
            <a:r>
              <a:rPr lang="en-US" sz="2400" b="1" dirty="0">
                <a:latin typeface="Raleway SemiBold" panose="020B0703030101060003" pitchFamily="34" charset="0"/>
                <a:ea typeface="Calibri" panose="020F0502020204030204" pitchFamily="34" charset="0"/>
              </a:rPr>
              <a:t>Integrated Pest Management (IPM)</a:t>
            </a:r>
            <a:r>
              <a:rPr lang="en-US" sz="2400" dirty="0">
                <a:latin typeface="Raleway SemiBold" panose="020B0703030101060003" pitchFamily="34" charset="0"/>
                <a:ea typeface="Calibri" panose="020F0502020204030204" pitchFamily="34" charset="0"/>
              </a:rPr>
              <a:t> </a:t>
            </a:r>
          </a:p>
          <a:p>
            <a:endParaRPr lang="en-US" sz="2400" dirty="0">
              <a:solidFill>
                <a:schemeClr val="accent2"/>
              </a:solidFill>
              <a:latin typeface="Raleway SemiBold" panose="020B0703030101060003" pitchFamily="34" charset="0"/>
              <a:ea typeface="Calibri" panose="020F0502020204030204" pitchFamily="34" charset="0"/>
            </a:endParaRPr>
          </a:p>
          <a:p>
            <a:r>
              <a:rPr lang="en-US" sz="2400" dirty="0">
                <a:solidFill>
                  <a:schemeClr val="tx2"/>
                </a:solidFill>
                <a:latin typeface="Raleway SemiBold" panose="020B0703030101060003" pitchFamily="34" charset="0"/>
                <a:ea typeface="Calibri" panose="020F0502020204030204" pitchFamily="34" charset="0"/>
              </a:rPr>
              <a:t>Adaptive ecosystem based approach exploring multiple control options targeting invasive species to prevent, eradicate, contain, or suppress populations.</a:t>
            </a:r>
          </a:p>
          <a:p>
            <a:endParaRPr lang="en-US" sz="800" dirty="0">
              <a:solidFill>
                <a:schemeClr val="accent1"/>
              </a:solidFill>
              <a:latin typeface="Raleway SemiBold" panose="020B0703030101060003" pitchFamily="34" charset="0"/>
              <a:ea typeface="Calibri" panose="020F0502020204030204" pitchFamily="34" charset="0"/>
            </a:endParaRPr>
          </a:p>
          <a:p>
            <a:pPr marL="342900" marR="0" lvl="0" indent="-342900">
              <a:spcBef>
                <a:spcPts val="0"/>
              </a:spcBef>
              <a:spcAft>
                <a:spcPts val="0"/>
              </a:spcAft>
              <a:buClr>
                <a:srgbClr val="000000"/>
              </a:buClr>
              <a:buFont typeface="Wingdings" panose="05000000000000000000" pitchFamily="2" charset="2"/>
              <a:buChar char=""/>
            </a:pPr>
            <a:r>
              <a:rPr lang="en-US" sz="2200" dirty="0">
                <a:solidFill>
                  <a:schemeClr val="accent2"/>
                </a:solidFill>
                <a:latin typeface="Raleway" panose="020B0503030101060003" pitchFamily="34" charset="0"/>
                <a:ea typeface="Calibri" panose="020F0502020204030204" pitchFamily="34" charset="0"/>
              </a:rPr>
              <a:t>Selecting from a range of manual, mechanical, chemical, cultural and biological control methods. </a:t>
            </a:r>
          </a:p>
          <a:p>
            <a:pPr marL="342900" marR="0" lvl="0" indent="-342900">
              <a:spcBef>
                <a:spcPts val="0"/>
              </a:spcBef>
              <a:spcAft>
                <a:spcPts val="0"/>
              </a:spcAft>
              <a:buClr>
                <a:srgbClr val="000000"/>
              </a:buClr>
              <a:buFont typeface="Wingdings" panose="05000000000000000000" pitchFamily="2" charset="2"/>
              <a:buChar char=""/>
            </a:pPr>
            <a:r>
              <a:rPr lang="en-US" sz="2200" dirty="0">
                <a:solidFill>
                  <a:schemeClr val="accent2"/>
                </a:solidFill>
                <a:latin typeface="Raleway" panose="020B0503030101060003" pitchFamily="34" charset="0"/>
                <a:ea typeface="Calibri" panose="020F0502020204030204" pitchFamily="34" charset="0"/>
              </a:rPr>
              <a:t>The goal is to maximize effective control and to minimize negative environmental, economic, and social impacts</a:t>
            </a:r>
            <a:r>
              <a:rPr lang="en-US" sz="2400" dirty="0">
                <a:solidFill>
                  <a:schemeClr val="accent2"/>
                </a:solidFill>
                <a:latin typeface="Raleway" panose="020B0503030101060003" pitchFamily="34" charset="0"/>
                <a:ea typeface="Calibri" panose="020F0502020204030204" pitchFamily="34" charset="0"/>
              </a:rPr>
              <a:t>.</a:t>
            </a:r>
          </a:p>
          <a:p>
            <a:r>
              <a:rPr lang="en-US" sz="2400" dirty="0">
                <a:latin typeface="Raleway SemiBold" panose="020B0703030101060003" pitchFamily="34" charset="0"/>
                <a:ea typeface="Calibri" panose="020F0502020204030204" pitchFamily="34" charset="0"/>
              </a:rPr>
              <a:t> </a:t>
            </a:r>
          </a:p>
          <a:p>
            <a:r>
              <a:rPr lang="en-US" sz="2400" dirty="0">
                <a:solidFill>
                  <a:schemeClr val="tx2"/>
                </a:solidFill>
                <a:latin typeface="Raleway SemiBold" panose="020B0703030101060003" pitchFamily="34" charset="0"/>
                <a:ea typeface="Calibri" panose="020F0502020204030204" pitchFamily="34" charset="0"/>
              </a:rPr>
              <a:t>IPM means using a control method(s) that reflect the available        </a:t>
            </a:r>
          </a:p>
          <a:p>
            <a:pPr marL="342900" indent="-342900">
              <a:buFont typeface="Wingdings" panose="05000000000000000000" pitchFamily="2" charset="2"/>
              <a:buChar char="§"/>
            </a:pPr>
            <a:r>
              <a:rPr lang="en-US" sz="2200" dirty="0">
                <a:solidFill>
                  <a:schemeClr val="accent2"/>
                </a:solidFill>
                <a:latin typeface="Raleway" panose="020B0503030101060003" pitchFamily="34" charset="0"/>
                <a:ea typeface="Calibri" panose="020F0502020204030204" pitchFamily="34" charset="0"/>
              </a:rPr>
              <a:t>Land use goals, Funding, Time, Values of the Community,  Labor and  Require Dedication Over Years</a:t>
            </a:r>
          </a:p>
          <a:p>
            <a:r>
              <a:rPr lang="en-US" sz="2400" dirty="0">
                <a:latin typeface="Calibri" panose="020F0502020204030204" pitchFamily="34" charset="0"/>
                <a:ea typeface="Calibri" panose="020F0502020204030204" pitchFamily="34" charset="0"/>
              </a:rPr>
              <a:t> </a:t>
            </a:r>
          </a:p>
        </p:txBody>
      </p:sp>
      <p:pic>
        <p:nvPicPr>
          <p:cNvPr id="7" name="Picture 6">
            <a:extLst>
              <a:ext uri="{FF2B5EF4-FFF2-40B4-BE49-F238E27FC236}">
                <a16:creationId xmlns:a16="http://schemas.microsoft.com/office/drawing/2014/main" id="{E5BBA3D0-D065-4C1E-A738-103F30AEFE20}"/>
              </a:ext>
            </a:extLst>
          </p:cNvPr>
          <p:cNvPicPr>
            <a:picLocks noChangeAspect="1"/>
          </p:cNvPicPr>
          <p:nvPr/>
        </p:nvPicPr>
        <p:blipFill rotWithShape="1">
          <a:blip r:embed="rId3"/>
          <a:srcRect r="8638" b="12385"/>
          <a:stretch/>
        </p:blipFill>
        <p:spPr>
          <a:xfrm>
            <a:off x="8517518" y="643970"/>
            <a:ext cx="3134716" cy="5344236"/>
          </a:xfrm>
          <a:prstGeom prst="rect">
            <a:avLst/>
          </a:prstGeom>
        </p:spPr>
      </p:pic>
      <p:sp>
        <p:nvSpPr>
          <p:cNvPr id="8" name="Rectangle 7">
            <a:extLst>
              <a:ext uri="{FF2B5EF4-FFF2-40B4-BE49-F238E27FC236}">
                <a16:creationId xmlns:a16="http://schemas.microsoft.com/office/drawing/2014/main" id="{BDCB3E16-D951-48B9-9BCE-D8D0FB8309F4}"/>
              </a:ext>
            </a:extLst>
          </p:cNvPr>
          <p:cNvSpPr/>
          <p:nvPr/>
        </p:nvSpPr>
        <p:spPr>
          <a:xfrm>
            <a:off x="448776" y="6150114"/>
            <a:ext cx="8670908" cy="707886"/>
          </a:xfrm>
          <a:prstGeom prst="rect">
            <a:avLst/>
          </a:prstGeom>
        </p:spPr>
        <p:txBody>
          <a:bodyPr wrap="square">
            <a:spAutoFit/>
          </a:bodyPr>
          <a:lstStyle/>
          <a:p>
            <a:endParaRPr lang="en-US" dirty="0">
              <a:solidFill>
                <a:srgbClr val="051F10"/>
              </a:solidFill>
              <a:latin typeface="Raleway SemiBold" panose="020B0703030101060003" pitchFamily="34" charset="0"/>
            </a:endParaRPr>
          </a:p>
          <a:p>
            <a:r>
              <a:rPr lang="en-US" sz="1100" dirty="0">
                <a:solidFill>
                  <a:srgbClr val="051F10"/>
                </a:solidFill>
                <a:latin typeface="Raleway" panose="020B0503030101060003" pitchFamily="34" charset="0"/>
              </a:rPr>
              <a:t>UNIVERSITY OF CALIFORNIA AGRICULTURE AND NATURAL RESOURCES</a:t>
            </a:r>
            <a:br>
              <a:rPr lang="en-US" sz="1100" dirty="0">
                <a:solidFill>
                  <a:srgbClr val="051F10"/>
                </a:solidFill>
                <a:latin typeface="Raleway" panose="020B0503030101060003" pitchFamily="34" charset="0"/>
              </a:rPr>
            </a:br>
            <a:r>
              <a:rPr lang="en-US" sz="1100" dirty="0">
                <a:solidFill>
                  <a:srgbClr val="051F10"/>
                </a:solidFill>
                <a:latin typeface="Raleway" panose="020B0503030101060003" pitchFamily="34" charset="0"/>
              </a:rPr>
              <a:t>“Statewide Integrated Pest Management Program” </a:t>
            </a:r>
            <a:r>
              <a:rPr lang="en-US" sz="1100" dirty="0">
                <a:solidFill>
                  <a:srgbClr val="051F10"/>
                </a:solidFill>
                <a:latin typeface="Raleway" panose="020B0503030101060003" pitchFamily="34" charset="0"/>
                <a:hlinkClick r:id="rId4"/>
              </a:rPr>
              <a:t>https://www2.ipm.ucanr.edu/What-is-IPM/</a:t>
            </a:r>
            <a:r>
              <a:rPr lang="en-US" sz="1100" dirty="0">
                <a:solidFill>
                  <a:srgbClr val="051F10"/>
                </a:solidFill>
                <a:latin typeface="Raleway" panose="020B0503030101060003" pitchFamily="34" charset="0"/>
              </a:rPr>
              <a:t> 1996-2019</a:t>
            </a:r>
            <a:endParaRPr lang="en-US" sz="1100" dirty="0">
              <a:latin typeface="Raleway" panose="020B0503030101060003" pitchFamily="34" charset="0"/>
            </a:endParaRPr>
          </a:p>
        </p:txBody>
      </p:sp>
    </p:spTree>
    <p:extLst>
      <p:ext uri="{BB962C8B-B14F-4D97-AF65-F5344CB8AC3E}">
        <p14:creationId xmlns:p14="http://schemas.microsoft.com/office/powerpoint/2010/main" val="3283627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6A9013-03A6-4BD8-922B-5B6D9BAAA101}"/>
              </a:ext>
            </a:extLst>
          </p:cNvPr>
          <p:cNvSpPr/>
          <p:nvPr/>
        </p:nvSpPr>
        <p:spPr>
          <a:xfrm>
            <a:off x="476250" y="858644"/>
            <a:ext cx="7931770" cy="5109091"/>
          </a:xfrm>
          <a:prstGeom prst="rect">
            <a:avLst/>
          </a:prstGeom>
        </p:spPr>
        <p:txBody>
          <a:bodyPr wrap="square">
            <a:spAutoFit/>
          </a:bodyPr>
          <a:lstStyle/>
          <a:p>
            <a:r>
              <a:rPr lang="en-US" sz="2400" dirty="0">
                <a:solidFill>
                  <a:srgbClr val="051F10"/>
                </a:solidFill>
                <a:latin typeface="Raleway SemiBold" panose="020B0703030101060003" pitchFamily="34" charset="0"/>
              </a:rPr>
              <a:t>IPM Programs Combine Management Approaches for Greater Effectiveness.</a:t>
            </a:r>
            <a:br>
              <a:rPr lang="en-US" sz="2000" dirty="0">
                <a:latin typeface="Raleway SemiBold" panose="020B0703030101060003" pitchFamily="34" charset="0"/>
              </a:rPr>
            </a:br>
            <a:br>
              <a:rPr lang="en-US" sz="1400" dirty="0">
                <a:latin typeface="Raleway SemiBold" panose="020B0703030101060003" pitchFamily="34" charset="0"/>
              </a:rPr>
            </a:br>
            <a:r>
              <a:rPr lang="en-US" sz="2400" b="1" dirty="0">
                <a:solidFill>
                  <a:schemeClr val="accent2"/>
                </a:solidFill>
                <a:latin typeface="Raleway" panose="020B0503030101060003" pitchFamily="34" charset="0"/>
              </a:rPr>
              <a:t>Manual and Mechanical Controls </a:t>
            </a:r>
            <a:r>
              <a:rPr lang="en-US" b="1" dirty="0">
                <a:solidFill>
                  <a:srgbClr val="051F10"/>
                </a:solidFill>
                <a:latin typeface="Raleway" panose="020B0503030101060003" pitchFamily="34" charset="0"/>
              </a:rPr>
              <a:t> </a:t>
            </a:r>
          </a:p>
          <a:p>
            <a:pPr lvl="1"/>
            <a:r>
              <a:rPr lang="en-US" sz="2200" dirty="0">
                <a:solidFill>
                  <a:srgbClr val="051F10"/>
                </a:solidFill>
                <a:latin typeface="Raleway" panose="020B0503030101060003" pitchFamily="34" charset="0"/>
              </a:rPr>
              <a:t>Practices include hand pulling, grubbing, cutting, girdling, grazing, hoeing, mowing, and/or excavating. Physical controls include barrier techniques by benthic or terrestrial mats, mulches for weed management, water drawdowns and fire! </a:t>
            </a:r>
          </a:p>
          <a:p>
            <a:br>
              <a:rPr lang="en-US" dirty="0"/>
            </a:br>
            <a:r>
              <a:rPr lang="en-US" sz="2400" b="1" dirty="0">
                <a:solidFill>
                  <a:schemeClr val="accent2"/>
                </a:solidFill>
                <a:latin typeface="Raleway" panose="020B0503030101060003" pitchFamily="34" charset="0"/>
              </a:rPr>
              <a:t>Cultural Controls</a:t>
            </a:r>
            <a:r>
              <a:rPr lang="en-US" b="1" dirty="0">
                <a:solidFill>
                  <a:srgbClr val="051F10"/>
                </a:solidFill>
                <a:latin typeface="Raleway" panose="020B0503030101060003" pitchFamily="34" charset="0"/>
              </a:rPr>
              <a:t> </a:t>
            </a:r>
          </a:p>
          <a:p>
            <a:pPr lvl="1"/>
            <a:r>
              <a:rPr lang="en-US" sz="2200" dirty="0">
                <a:solidFill>
                  <a:srgbClr val="051F10"/>
                </a:solidFill>
                <a:latin typeface="Raleway" panose="020B0503030101060003" pitchFamily="34" charset="0"/>
              </a:rPr>
              <a:t>Cultural controls are practices that reduce pest establishment, reproduction, dispersal, and survival. Limiting exposed soil at work sites and restoring the environment with a natural seed bank.</a:t>
            </a:r>
          </a:p>
        </p:txBody>
      </p:sp>
      <p:pic>
        <p:nvPicPr>
          <p:cNvPr id="4" name="Picture 3">
            <a:extLst>
              <a:ext uri="{FF2B5EF4-FFF2-40B4-BE49-F238E27FC236}">
                <a16:creationId xmlns:a16="http://schemas.microsoft.com/office/drawing/2014/main" id="{E0FE7C8A-500B-469E-B344-F920AC7382C3}"/>
              </a:ext>
            </a:extLst>
          </p:cNvPr>
          <p:cNvPicPr>
            <a:picLocks noChangeAspect="1"/>
          </p:cNvPicPr>
          <p:nvPr/>
        </p:nvPicPr>
        <p:blipFill rotWithShape="1">
          <a:blip r:embed="rId2"/>
          <a:srcRect l="21947" r="2473"/>
          <a:stretch/>
        </p:blipFill>
        <p:spPr>
          <a:xfrm>
            <a:off x="8408020" y="1070518"/>
            <a:ext cx="3307730" cy="5140712"/>
          </a:xfrm>
          <a:prstGeom prst="rect">
            <a:avLst/>
          </a:prstGeom>
        </p:spPr>
      </p:pic>
    </p:spTree>
    <p:extLst>
      <p:ext uri="{BB962C8B-B14F-4D97-AF65-F5344CB8AC3E}">
        <p14:creationId xmlns:p14="http://schemas.microsoft.com/office/powerpoint/2010/main" val="2770690254"/>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65359"/>
      </a:accent1>
      <a:accent2>
        <a:srgbClr val="ED8428"/>
      </a:accent2>
      <a:accent3>
        <a:srgbClr val="E6C46D"/>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5D8C9649-FBE1-4B5B-8258-8A170F9843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6458</TotalTime>
  <Words>1349</Words>
  <Application>Microsoft Office PowerPoint</Application>
  <PresentationFormat>Widescreen</PresentationFormat>
  <Paragraphs>161</Paragraphs>
  <Slides>17</Slides>
  <Notes>7</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17</vt:i4>
      </vt:variant>
    </vt:vector>
  </HeadingPairs>
  <TitlesOfParts>
    <vt:vector size="31" baseType="lpstr">
      <vt:lpstr>Arial</vt:lpstr>
      <vt:lpstr>Calibri</vt:lpstr>
      <vt:lpstr>Calibri Light</vt:lpstr>
      <vt:lpstr>Courier New</vt:lpstr>
      <vt:lpstr>Ebrima</vt:lpstr>
      <vt:lpstr>Gill Sans MT</vt:lpstr>
      <vt:lpstr>Open Sans</vt:lpstr>
      <vt:lpstr>Raleway</vt:lpstr>
      <vt:lpstr>Raleway Medium</vt:lpstr>
      <vt:lpstr>Raleway SemiBold</vt:lpstr>
      <vt:lpstr>Times New Roman</vt:lpstr>
      <vt:lpstr>Wingdings</vt:lpstr>
      <vt:lpstr>Wingdings 2</vt:lpstr>
      <vt:lpstr>Dividend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Management &amp; Prioritization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Kristopher Williams</dc:creator>
  <cp:lastModifiedBy>Kristopher Williams</cp:lastModifiedBy>
  <cp:revision>164</cp:revision>
  <cp:lastPrinted>2021-11-08T16:32:26Z</cp:lastPrinted>
  <dcterms:created xsi:type="dcterms:W3CDTF">2021-09-22T16:41:19Z</dcterms:created>
  <dcterms:modified xsi:type="dcterms:W3CDTF">2022-03-11T14:00:55Z</dcterms:modified>
</cp:coreProperties>
</file>